
<file path=[Content_Types].xml><?xml version="1.0" encoding="utf-8"?>
<Types xmlns="http://schemas.openxmlformats.org/package/2006/content-types">
  <Default ContentType="application/vnd.openxmlformats-officedocument.oleObject" Extension="bin"/>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7556500" cy="10693400"/>
  <p:notesSz cx="6858000" cy="9144000"/>
  <p:embeddedFontLst>
    <p:embeddedFont>
      <p:font typeface="Montserrat Heavy" charset="1" panose="00000A00000000000000"/>
      <p:regular r:id="rId14"/>
    </p:embeddedFont>
    <p:embeddedFont>
      <p:font typeface="Montserrat Light" charset="1" panose="00000400000000000000"/>
      <p:regular r:id="rId15"/>
    </p:embeddedFont>
    <p:embeddedFont>
      <p:font typeface="Montserrat Bold" charset="1" panose="00000800000000000000"/>
      <p:regular r:id="rId16"/>
    </p:embeddedFont>
    <p:embeddedFont>
      <p:font typeface="Montserrat" charset="1" panose="00000500000000000000"/>
      <p:regular r:id="rId17"/>
    </p:embeddedFont>
    <p:embeddedFont>
      <p:font typeface="Montserrat Medium" charset="1" panose="000006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embeddings/oleObject1.bin" Type="http://schemas.openxmlformats.org/officeDocument/2006/relationships/oleObjec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221"/>
        </a:solidFill>
      </p:bgPr>
    </p:bg>
    <p:spTree>
      <p:nvGrpSpPr>
        <p:cNvPr id="1" name=""/>
        <p:cNvGrpSpPr/>
        <p:nvPr/>
      </p:nvGrpSpPr>
      <p:grpSpPr>
        <a:xfrm>
          <a:off x="0" y="0"/>
          <a:ext cx="0" cy="0"/>
          <a:chOff x="0" y="0"/>
          <a:chExt cx="0" cy="0"/>
        </a:xfrm>
      </p:grpSpPr>
      <p:sp>
        <p:nvSpPr>
          <p:cNvPr name="Freeform 2" id="2"/>
          <p:cNvSpPr/>
          <p:nvPr/>
        </p:nvSpPr>
        <p:spPr>
          <a:xfrm flipH="false" flipV="false" rot="0">
            <a:off x="2848673" y="7426477"/>
            <a:ext cx="8387595" cy="4819373"/>
          </a:xfrm>
          <a:custGeom>
            <a:avLst/>
            <a:gdLst/>
            <a:ahLst/>
            <a:cxnLst/>
            <a:rect r="r" b="b" t="t" l="l"/>
            <a:pathLst>
              <a:path h="4819373" w="8387595">
                <a:moveTo>
                  <a:pt x="0" y="0"/>
                </a:moveTo>
                <a:lnTo>
                  <a:pt x="8387595" y="0"/>
                </a:lnTo>
                <a:lnTo>
                  <a:pt x="8387595" y="4819373"/>
                </a:lnTo>
                <a:lnTo>
                  <a:pt x="0" y="4819373"/>
                </a:lnTo>
                <a:lnTo>
                  <a:pt x="0" y="0"/>
                </a:lnTo>
                <a:close/>
              </a:path>
            </a:pathLst>
          </a:custGeom>
          <a:blipFill>
            <a:blip r:embed="rId2">
              <a:alphaModFix amt="6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217978" y="-1913957"/>
            <a:ext cx="8040087" cy="4619700"/>
          </a:xfrm>
          <a:custGeom>
            <a:avLst/>
            <a:gdLst/>
            <a:ahLst/>
            <a:cxnLst/>
            <a:rect r="r" b="b" t="t" l="l"/>
            <a:pathLst>
              <a:path h="4619700" w="8040087">
                <a:moveTo>
                  <a:pt x="0" y="0"/>
                </a:moveTo>
                <a:lnTo>
                  <a:pt x="8040087" y="0"/>
                </a:lnTo>
                <a:lnTo>
                  <a:pt x="8040087" y="4619700"/>
                </a:lnTo>
                <a:lnTo>
                  <a:pt x="0" y="4619700"/>
                </a:lnTo>
                <a:lnTo>
                  <a:pt x="0" y="0"/>
                </a:lnTo>
                <a:close/>
              </a:path>
            </a:pathLst>
          </a:custGeom>
          <a:blipFill>
            <a:blip r:embed="rId2">
              <a:alphaModFix amt="6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2632968">
            <a:off x="1791357" y="-2075270"/>
            <a:ext cx="6061503" cy="12562890"/>
            <a:chOff x="0" y="0"/>
            <a:chExt cx="2172306" cy="4502256"/>
          </a:xfrm>
        </p:grpSpPr>
        <p:sp>
          <p:nvSpPr>
            <p:cNvPr name="Freeform 5" id="5"/>
            <p:cNvSpPr/>
            <p:nvPr/>
          </p:nvSpPr>
          <p:spPr>
            <a:xfrm flipH="false" flipV="false" rot="0">
              <a:off x="0" y="0"/>
              <a:ext cx="2172306" cy="4502256"/>
            </a:xfrm>
            <a:custGeom>
              <a:avLst/>
              <a:gdLst/>
              <a:ahLst/>
              <a:cxnLst/>
              <a:rect r="r" b="b" t="t" l="l"/>
              <a:pathLst>
                <a:path h="4502256" w="2172306">
                  <a:moveTo>
                    <a:pt x="0" y="0"/>
                  </a:moveTo>
                  <a:lnTo>
                    <a:pt x="2172306" y="0"/>
                  </a:lnTo>
                  <a:lnTo>
                    <a:pt x="2172306" y="4502256"/>
                  </a:lnTo>
                  <a:lnTo>
                    <a:pt x="0" y="4502256"/>
                  </a:lnTo>
                  <a:close/>
                </a:path>
              </a:pathLst>
            </a:custGeom>
            <a:solidFill>
              <a:srgbClr val="4B627C">
                <a:alpha val="49804"/>
              </a:srgbClr>
            </a:solidFill>
          </p:spPr>
        </p:sp>
        <p:sp>
          <p:nvSpPr>
            <p:cNvPr name="TextBox 6" id="6"/>
            <p:cNvSpPr txBox="true"/>
            <p:nvPr/>
          </p:nvSpPr>
          <p:spPr>
            <a:xfrm>
              <a:off x="0" y="-28575"/>
              <a:ext cx="2172306" cy="4530831"/>
            </a:xfrm>
            <a:prstGeom prst="rect">
              <a:avLst/>
            </a:prstGeom>
          </p:spPr>
          <p:txBody>
            <a:bodyPr anchor="ctr" rtlCol="false" tIns="50800" lIns="50800" bIns="50800" rIns="50800"/>
            <a:lstStyle/>
            <a:p>
              <a:pPr algn="ctr">
                <a:lnSpc>
                  <a:spcPts val="1960"/>
                </a:lnSpc>
                <a:spcBef>
                  <a:spcPct val="0"/>
                </a:spcBef>
              </a:pPr>
            </a:p>
          </p:txBody>
        </p:sp>
      </p:grpSp>
      <p:sp>
        <p:nvSpPr>
          <p:cNvPr name="TextBox 7" id="7"/>
          <p:cNvSpPr txBox="true"/>
          <p:nvPr/>
        </p:nvSpPr>
        <p:spPr>
          <a:xfrm rot="0">
            <a:off x="722563" y="2547796"/>
            <a:ext cx="6114874" cy="1347136"/>
          </a:xfrm>
          <a:prstGeom prst="rect">
            <a:avLst/>
          </a:prstGeom>
        </p:spPr>
        <p:txBody>
          <a:bodyPr anchor="t" rtlCol="false" tIns="0" lIns="0" bIns="0" rIns="0">
            <a:spAutoFit/>
          </a:bodyPr>
          <a:lstStyle/>
          <a:p>
            <a:pPr algn="ctr">
              <a:lnSpc>
                <a:spcPts val="11043"/>
              </a:lnSpc>
              <a:spcBef>
                <a:spcPct val="0"/>
              </a:spcBef>
            </a:pPr>
            <a:r>
              <a:rPr lang="en-US" b="true" sz="7888">
                <a:solidFill>
                  <a:srgbClr val="FFFFFF"/>
                </a:solidFill>
                <a:latin typeface="Montserrat Heavy"/>
                <a:ea typeface="Montserrat Heavy"/>
                <a:cs typeface="Montserrat Heavy"/>
                <a:sym typeface="Montserrat Heavy"/>
              </a:rPr>
              <a:t>POTO COIN</a:t>
            </a:r>
          </a:p>
        </p:txBody>
      </p:sp>
      <p:sp>
        <p:nvSpPr>
          <p:cNvPr name="TextBox 8" id="8"/>
          <p:cNvSpPr txBox="true"/>
          <p:nvPr/>
        </p:nvSpPr>
        <p:spPr>
          <a:xfrm rot="0">
            <a:off x="309527" y="3115318"/>
            <a:ext cx="6906698" cy="3508825"/>
          </a:xfrm>
          <a:prstGeom prst="rect">
            <a:avLst/>
          </a:prstGeom>
        </p:spPr>
        <p:txBody>
          <a:bodyPr anchor="t" rtlCol="false" tIns="0" lIns="0" bIns="0" rIns="0">
            <a:spAutoFit/>
          </a:bodyPr>
          <a:lstStyle/>
          <a:p>
            <a:pPr algn="ctr">
              <a:lnSpc>
                <a:spcPts val="28701"/>
              </a:lnSpc>
              <a:spcBef>
                <a:spcPct val="0"/>
              </a:spcBef>
            </a:pPr>
            <a:r>
              <a:rPr lang="en-US" sz="20500">
                <a:solidFill>
                  <a:srgbClr val="FFDE59"/>
                </a:solidFill>
                <a:latin typeface="Montserrat Light"/>
                <a:ea typeface="Montserrat Light"/>
                <a:cs typeface="Montserrat Light"/>
                <a:sym typeface="Montserrat Light"/>
              </a:rPr>
              <a:t>[</a:t>
            </a:r>
            <a:r>
              <a:rPr lang="en-US" sz="20500">
                <a:solidFill>
                  <a:srgbClr val="FFDE59"/>
                </a:solidFill>
                <a:latin typeface="Montserrat Light"/>
                <a:ea typeface="Montserrat Light"/>
                <a:cs typeface="Montserrat Light"/>
                <a:sym typeface="Montserrat Light"/>
              </a:rPr>
              <a:t>PTC]</a:t>
            </a:r>
          </a:p>
        </p:txBody>
      </p:sp>
      <p:sp>
        <p:nvSpPr>
          <p:cNvPr name="TextBox 9" id="9"/>
          <p:cNvSpPr txBox="true"/>
          <p:nvPr/>
        </p:nvSpPr>
        <p:spPr>
          <a:xfrm rot="0">
            <a:off x="688314" y="6528893"/>
            <a:ext cx="6149123" cy="897585"/>
          </a:xfrm>
          <a:prstGeom prst="rect">
            <a:avLst/>
          </a:prstGeom>
        </p:spPr>
        <p:txBody>
          <a:bodyPr anchor="t" rtlCol="false" tIns="0" lIns="0" bIns="0" rIns="0">
            <a:spAutoFit/>
          </a:bodyPr>
          <a:lstStyle/>
          <a:p>
            <a:pPr algn="ctr">
              <a:lnSpc>
                <a:spcPts val="7370"/>
              </a:lnSpc>
              <a:spcBef>
                <a:spcPct val="0"/>
              </a:spcBef>
            </a:pPr>
            <a:r>
              <a:rPr lang="en-US" sz="5264" spc="1195">
                <a:solidFill>
                  <a:srgbClr val="FFFFFF"/>
                </a:solidFill>
                <a:latin typeface="Montserrat Light"/>
                <a:ea typeface="Montserrat Light"/>
                <a:cs typeface="Montserrat Light"/>
                <a:sym typeface="Montserrat Light"/>
              </a:rPr>
              <a:t>WHITEPAPER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221"/>
        </a:solidFill>
      </p:bgPr>
    </p:bg>
    <p:spTree>
      <p:nvGrpSpPr>
        <p:cNvPr id="1" name=""/>
        <p:cNvGrpSpPr/>
        <p:nvPr/>
      </p:nvGrpSpPr>
      <p:grpSpPr>
        <a:xfrm>
          <a:off x="0" y="0"/>
          <a:ext cx="0" cy="0"/>
          <a:chOff x="0" y="0"/>
          <a:chExt cx="0" cy="0"/>
        </a:xfrm>
      </p:grpSpPr>
      <p:grpSp>
        <p:nvGrpSpPr>
          <p:cNvPr name="Group 2" id="2"/>
          <p:cNvGrpSpPr/>
          <p:nvPr/>
        </p:nvGrpSpPr>
        <p:grpSpPr>
          <a:xfrm rot="0">
            <a:off x="4873273" y="-935445"/>
            <a:ext cx="2268000" cy="12562890"/>
            <a:chOff x="0" y="0"/>
            <a:chExt cx="812800" cy="4502256"/>
          </a:xfrm>
        </p:grpSpPr>
        <p:sp>
          <p:nvSpPr>
            <p:cNvPr name="Freeform 3" id="3"/>
            <p:cNvSpPr/>
            <p:nvPr/>
          </p:nvSpPr>
          <p:spPr>
            <a:xfrm flipH="false" flipV="false" rot="0">
              <a:off x="0" y="0"/>
              <a:ext cx="812800" cy="4502256"/>
            </a:xfrm>
            <a:custGeom>
              <a:avLst/>
              <a:gdLst/>
              <a:ahLst/>
              <a:cxnLst/>
              <a:rect r="r" b="b" t="t" l="l"/>
              <a:pathLst>
                <a:path h="4502256" w="812800">
                  <a:moveTo>
                    <a:pt x="0" y="0"/>
                  </a:moveTo>
                  <a:lnTo>
                    <a:pt x="812800" y="0"/>
                  </a:lnTo>
                  <a:lnTo>
                    <a:pt x="812800" y="4502256"/>
                  </a:lnTo>
                  <a:lnTo>
                    <a:pt x="0" y="4502256"/>
                  </a:lnTo>
                  <a:close/>
                </a:path>
              </a:pathLst>
            </a:custGeom>
            <a:solidFill>
              <a:srgbClr val="4B627C">
                <a:alpha val="49804"/>
              </a:srgbClr>
            </a:solidFill>
          </p:spPr>
        </p:sp>
        <p:sp>
          <p:nvSpPr>
            <p:cNvPr name="TextBox 4" id="4"/>
            <p:cNvSpPr txBox="true"/>
            <p:nvPr/>
          </p:nvSpPr>
          <p:spPr>
            <a:xfrm>
              <a:off x="0" y="-28575"/>
              <a:ext cx="812800" cy="4530831"/>
            </a:xfrm>
            <a:prstGeom prst="rect">
              <a:avLst/>
            </a:prstGeom>
          </p:spPr>
          <p:txBody>
            <a:bodyPr anchor="ctr" rtlCol="false" tIns="50800" lIns="50800" bIns="50800" rIns="50800"/>
            <a:lstStyle/>
            <a:p>
              <a:pPr algn="ctr">
                <a:lnSpc>
                  <a:spcPts val="1960"/>
                </a:lnSpc>
                <a:spcBef>
                  <a:spcPct val="0"/>
                </a:spcBef>
              </a:pPr>
            </a:p>
          </p:txBody>
        </p:sp>
      </p:grpSp>
      <p:sp>
        <p:nvSpPr>
          <p:cNvPr name="Freeform 5" id="5"/>
          <p:cNvSpPr/>
          <p:nvPr/>
        </p:nvSpPr>
        <p:spPr>
          <a:xfrm flipH="false" flipV="false" rot="0">
            <a:off x="4966825" y="4869632"/>
            <a:ext cx="2382727" cy="2370813"/>
          </a:xfrm>
          <a:custGeom>
            <a:avLst/>
            <a:gdLst/>
            <a:ahLst/>
            <a:cxnLst/>
            <a:rect r="r" b="b" t="t" l="l"/>
            <a:pathLst>
              <a:path h="2370813" w="2382727">
                <a:moveTo>
                  <a:pt x="0" y="0"/>
                </a:moveTo>
                <a:lnTo>
                  <a:pt x="2382727" y="0"/>
                </a:lnTo>
                <a:lnTo>
                  <a:pt x="2382727" y="2370813"/>
                </a:lnTo>
                <a:lnTo>
                  <a:pt x="0" y="23708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756000" y="571432"/>
            <a:ext cx="6385273" cy="854075"/>
          </a:xfrm>
          <a:prstGeom prst="rect">
            <a:avLst/>
          </a:prstGeom>
        </p:spPr>
        <p:txBody>
          <a:bodyPr anchor="t" rtlCol="false" tIns="0" lIns="0" bIns="0" rIns="0">
            <a:spAutoFit/>
          </a:bodyPr>
          <a:lstStyle/>
          <a:p>
            <a:pPr algn="l">
              <a:lnSpc>
                <a:spcPts val="7000"/>
              </a:lnSpc>
            </a:pPr>
            <a:r>
              <a:rPr lang="en-US" b="true" sz="5000">
                <a:solidFill>
                  <a:srgbClr val="FFDE59"/>
                </a:solidFill>
                <a:latin typeface="Montserrat Bold"/>
                <a:ea typeface="Montserrat Bold"/>
                <a:cs typeface="Montserrat Bold"/>
                <a:sym typeface="Montserrat Bold"/>
              </a:rPr>
              <a:t>INTRODUCTION</a:t>
            </a:r>
          </a:p>
        </p:txBody>
      </p:sp>
      <p:sp>
        <p:nvSpPr>
          <p:cNvPr name="TextBox 7" id="7"/>
          <p:cNvSpPr txBox="true"/>
          <p:nvPr/>
        </p:nvSpPr>
        <p:spPr>
          <a:xfrm rot="0">
            <a:off x="756000" y="1740595"/>
            <a:ext cx="5701251" cy="3857492"/>
          </a:xfrm>
          <a:prstGeom prst="rect">
            <a:avLst/>
          </a:prstGeom>
        </p:spPr>
        <p:txBody>
          <a:bodyPr anchor="t" rtlCol="false" tIns="0" lIns="0" bIns="0" rIns="0">
            <a:spAutoFit/>
          </a:bodyPr>
          <a:lstStyle/>
          <a:p>
            <a:pPr algn="l">
              <a:lnSpc>
                <a:spcPts val="2776"/>
              </a:lnSpc>
            </a:pPr>
            <a:r>
              <a:rPr lang="en-US" sz="2000">
                <a:solidFill>
                  <a:srgbClr val="FFFFFF"/>
                </a:solidFill>
                <a:latin typeface="Montserrat"/>
                <a:ea typeface="Montserrat"/>
                <a:cs typeface="Montserrat"/>
                <a:sym typeface="Montserrat"/>
              </a:rPr>
              <a:t>P</a:t>
            </a:r>
            <a:r>
              <a:rPr lang="en-US" sz="2000">
                <a:solidFill>
                  <a:srgbClr val="FFFFFF"/>
                </a:solidFill>
                <a:latin typeface="Montserrat"/>
                <a:ea typeface="Montserrat"/>
                <a:cs typeface="Montserrat"/>
                <a:sym typeface="Montserrat"/>
              </a:rPr>
              <a:t>oto Coin (PTC) is a community-driven BEP-20 token created on the Binance Smart Chain (BSC). Designed with simplicity, transparency, and community growth in mind, PTC aims to establish a strong presence within the decentralized ecosystem, leveraging the power of decentralized exchanges like </a:t>
            </a:r>
            <a:r>
              <a:rPr lang="en-US" b="true" sz="2000">
                <a:solidFill>
                  <a:srgbClr val="FFDE59"/>
                </a:solidFill>
                <a:latin typeface="Montserrat Bold"/>
                <a:ea typeface="Montserrat Bold"/>
                <a:cs typeface="Montserrat Bold"/>
                <a:sym typeface="Montserrat Bold"/>
              </a:rPr>
              <a:t>PancakeSwap.</a:t>
            </a:r>
          </a:p>
          <a:p>
            <a:pPr algn="l">
              <a:lnSpc>
                <a:spcPts val="2776"/>
              </a:lnSpc>
            </a:pPr>
          </a:p>
          <a:p>
            <a:pPr algn="l">
              <a:lnSpc>
                <a:spcPts val="2776"/>
              </a:lnSpc>
            </a:pPr>
          </a:p>
        </p:txBody>
      </p:sp>
      <p:sp>
        <p:nvSpPr>
          <p:cNvPr name="TextBox 8" id="8"/>
          <p:cNvSpPr txBox="true"/>
          <p:nvPr/>
        </p:nvSpPr>
        <p:spPr>
          <a:xfrm rot="0">
            <a:off x="756000" y="7931215"/>
            <a:ext cx="6385273" cy="2094103"/>
          </a:xfrm>
          <a:prstGeom prst="rect">
            <a:avLst/>
          </a:prstGeom>
        </p:spPr>
        <p:txBody>
          <a:bodyPr anchor="t" rtlCol="false" tIns="0" lIns="0" bIns="0" rIns="0">
            <a:spAutoFit/>
          </a:bodyPr>
          <a:lstStyle/>
          <a:p>
            <a:pPr algn="l">
              <a:lnSpc>
                <a:spcPts val="2786"/>
              </a:lnSpc>
              <a:spcBef>
                <a:spcPct val="0"/>
              </a:spcBef>
            </a:pPr>
            <a:r>
              <a:rPr lang="en-US" sz="2000">
                <a:solidFill>
                  <a:srgbClr val="FFFFFF"/>
                </a:solidFill>
                <a:latin typeface="Montserrat"/>
                <a:ea typeface="Montserrat"/>
                <a:cs typeface="Montserrat"/>
                <a:sym typeface="Montserrat"/>
              </a:rPr>
              <a:t>Our mission is to empower a global community of holders united by shared values of transparency, fairness, and decentralized participation. Poto Coin seeks to create lasting engagement and recognition as a trusted community token on the Binance Smart Chain.</a:t>
            </a:r>
          </a:p>
        </p:txBody>
      </p:sp>
      <p:sp>
        <p:nvSpPr>
          <p:cNvPr name="TextBox 9" id="9"/>
          <p:cNvSpPr txBox="true"/>
          <p:nvPr/>
        </p:nvSpPr>
        <p:spPr>
          <a:xfrm rot="0">
            <a:off x="756000" y="6112188"/>
            <a:ext cx="6804000" cy="1390650"/>
          </a:xfrm>
          <a:prstGeom prst="rect">
            <a:avLst/>
          </a:prstGeom>
        </p:spPr>
        <p:txBody>
          <a:bodyPr anchor="t" rtlCol="false" tIns="0" lIns="0" bIns="0" rIns="0">
            <a:spAutoFit/>
          </a:bodyPr>
          <a:lstStyle/>
          <a:p>
            <a:pPr algn="l">
              <a:lnSpc>
                <a:spcPts val="5400"/>
              </a:lnSpc>
            </a:pPr>
            <a:r>
              <a:rPr lang="en-US" b="true" sz="5000">
                <a:solidFill>
                  <a:srgbClr val="FFDE59"/>
                </a:solidFill>
                <a:latin typeface="Montserrat Bold"/>
                <a:ea typeface="Montserrat Bold"/>
                <a:cs typeface="Montserrat Bold"/>
                <a:sym typeface="Montserrat Bold"/>
              </a:rPr>
              <a:t>MISSION STATEMENT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221"/>
        </a:solidFill>
      </p:bgPr>
    </p:bg>
    <p:spTree>
      <p:nvGrpSpPr>
        <p:cNvPr id="1" name=""/>
        <p:cNvGrpSpPr/>
        <p:nvPr/>
      </p:nvGrpSpPr>
      <p:grpSpPr>
        <a:xfrm>
          <a:off x="0" y="0"/>
          <a:ext cx="0" cy="0"/>
          <a:chOff x="0" y="0"/>
          <a:chExt cx="0" cy="0"/>
        </a:xfrm>
      </p:grpSpPr>
      <p:grpSp>
        <p:nvGrpSpPr>
          <p:cNvPr name="Group 2" id="2"/>
          <p:cNvGrpSpPr/>
          <p:nvPr/>
        </p:nvGrpSpPr>
        <p:grpSpPr>
          <a:xfrm rot="-5400000">
            <a:off x="2413728" y="-4681844"/>
            <a:ext cx="2268000" cy="12562890"/>
            <a:chOff x="0" y="0"/>
            <a:chExt cx="812800" cy="4502256"/>
          </a:xfrm>
        </p:grpSpPr>
        <p:sp>
          <p:nvSpPr>
            <p:cNvPr name="Freeform 3" id="3"/>
            <p:cNvSpPr/>
            <p:nvPr/>
          </p:nvSpPr>
          <p:spPr>
            <a:xfrm flipH="false" flipV="false" rot="0">
              <a:off x="0" y="0"/>
              <a:ext cx="812800" cy="4502256"/>
            </a:xfrm>
            <a:custGeom>
              <a:avLst/>
              <a:gdLst/>
              <a:ahLst/>
              <a:cxnLst/>
              <a:rect r="r" b="b" t="t" l="l"/>
              <a:pathLst>
                <a:path h="4502256" w="812800">
                  <a:moveTo>
                    <a:pt x="0" y="0"/>
                  </a:moveTo>
                  <a:lnTo>
                    <a:pt x="812800" y="0"/>
                  </a:lnTo>
                  <a:lnTo>
                    <a:pt x="812800" y="4502256"/>
                  </a:lnTo>
                  <a:lnTo>
                    <a:pt x="0" y="4502256"/>
                  </a:lnTo>
                  <a:close/>
                </a:path>
              </a:pathLst>
            </a:custGeom>
            <a:solidFill>
              <a:srgbClr val="4B627C">
                <a:alpha val="49804"/>
              </a:srgbClr>
            </a:solidFill>
          </p:spPr>
        </p:sp>
        <p:sp>
          <p:nvSpPr>
            <p:cNvPr name="TextBox 4" id="4"/>
            <p:cNvSpPr txBox="true"/>
            <p:nvPr/>
          </p:nvSpPr>
          <p:spPr>
            <a:xfrm>
              <a:off x="0" y="-28575"/>
              <a:ext cx="812800" cy="4530831"/>
            </a:xfrm>
            <a:prstGeom prst="rect">
              <a:avLst/>
            </a:prstGeom>
          </p:spPr>
          <p:txBody>
            <a:bodyPr anchor="ctr" rtlCol="false" tIns="50800" lIns="50800" bIns="50800" rIns="50800"/>
            <a:lstStyle/>
            <a:p>
              <a:pPr algn="ctr">
                <a:lnSpc>
                  <a:spcPts val="1960"/>
                </a:lnSpc>
                <a:spcBef>
                  <a:spcPct val="0"/>
                </a:spcBef>
              </a:pPr>
            </a:p>
          </p:txBody>
        </p:sp>
      </p:grpSp>
      <p:sp>
        <p:nvSpPr>
          <p:cNvPr name="TextBox 5" id="5"/>
          <p:cNvSpPr txBox="true"/>
          <p:nvPr/>
        </p:nvSpPr>
        <p:spPr>
          <a:xfrm rot="0">
            <a:off x="443366" y="1028101"/>
            <a:ext cx="6673268" cy="1028700"/>
          </a:xfrm>
          <a:prstGeom prst="rect">
            <a:avLst/>
          </a:prstGeom>
        </p:spPr>
        <p:txBody>
          <a:bodyPr anchor="t" rtlCol="false" tIns="0" lIns="0" bIns="0" rIns="0">
            <a:spAutoFit/>
          </a:bodyPr>
          <a:lstStyle/>
          <a:p>
            <a:pPr algn="ctr">
              <a:lnSpc>
                <a:spcPts val="8400"/>
              </a:lnSpc>
            </a:pPr>
            <a:r>
              <a:rPr lang="en-US" b="true" sz="6000">
                <a:solidFill>
                  <a:srgbClr val="FFDE59"/>
                </a:solidFill>
                <a:latin typeface="Montserrat Bold"/>
                <a:ea typeface="Montserrat Bold"/>
                <a:cs typeface="Montserrat Bold"/>
                <a:sym typeface="Montserrat Bold"/>
              </a:rPr>
              <a:t>TOKEN DETAILS</a:t>
            </a:r>
          </a:p>
        </p:txBody>
      </p:sp>
      <p:grpSp>
        <p:nvGrpSpPr>
          <p:cNvPr name="Group 6" id="6"/>
          <p:cNvGrpSpPr/>
          <p:nvPr/>
        </p:nvGrpSpPr>
        <p:grpSpPr>
          <a:xfrm rot="0">
            <a:off x="35845" y="3151429"/>
            <a:ext cx="7524155" cy="7082111"/>
            <a:chOff x="0" y="0"/>
            <a:chExt cx="10032207" cy="9442815"/>
          </a:xfrm>
        </p:grpSpPr>
        <p:sp>
          <p:nvSpPr>
            <p:cNvPr name="Freeform 7" id="7"/>
            <p:cNvSpPr/>
            <p:nvPr/>
          </p:nvSpPr>
          <p:spPr>
            <a:xfrm flipH="false" flipV="false" rot="0">
              <a:off x="0" y="0"/>
              <a:ext cx="10032207" cy="9442815"/>
            </a:xfrm>
            <a:custGeom>
              <a:avLst/>
              <a:gdLst/>
              <a:ahLst/>
              <a:cxnLst/>
              <a:rect r="r" b="b" t="t" l="l"/>
              <a:pathLst>
                <a:path h="9442815" w="10032207">
                  <a:moveTo>
                    <a:pt x="0" y="0"/>
                  </a:moveTo>
                  <a:lnTo>
                    <a:pt x="10032207" y="0"/>
                  </a:lnTo>
                  <a:lnTo>
                    <a:pt x="10032207" y="9442815"/>
                  </a:lnTo>
                  <a:lnTo>
                    <a:pt x="0" y="9442815"/>
                  </a:lnTo>
                  <a:lnTo>
                    <a:pt x="0" y="0"/>
                  </a:lnTo>
                  <a:close/>
                </a:path>
              </a:pathLst>
            </a:custGeom>
            <a:blipFill>
              <a:blip r:embed="rId2"/>
              <a:stretch>
                <a:fillRect l="0" t="0" r="0" b="0"/>
              </a:stretch>
            </a:blipFill>
          </p:spPr>
        </p:sp>
        <p:sp>
          <p:nvSpPr>
            <p:cNvPr name="TextBox 8" id="8"/>
            <p:cNvSpPr txBox="true"/>
            <p:nvPr/>
          </p:nvSpPr>
          <p:spPr>
            <a:xfrm rot="0">
              <a:off x="1008000" y="5126451"/>
              <a:ext cx="1937906" cy="933323"/>
            </a:xfrm>
            <a:prstGeom prst="rect">
              <a:avLst/>
            </a:prstGeom>
          </p:spPr>
          <p:txBody>
            <a:bodyPr anchor="t" rtlCol="false" tIns="0" lIns="0" bIns="0" rIns="0">
              <a:spAutoFit/>
            </a:bodyPr>
            <a:lstStyle/>
            <a:p>
              <a:pPr algn="ctr">
                <a:lnSpc>
                  <a:spcPts val="2877"/>
                </a:lnSpc>
              </a:pPr>
              <a:r>
                <a:rPr lang="en-US" sz="2100">
                  <a:solidFill>
                    <a:srgbClr val="FFFFFF"/>
                  </a:solidFill>
                  <a:latin typeface="Montserrat"/>
                  <a:ea typeface="Montserrat"/>
                  <a:cs typeface="Montserrat"/>
                  <a:sym typeface="Montserrat"/>
                </a:rPr>
                <a:t>Decimals: 9</a:t>
              </a:r>
            </a:p>
          </p:txBody>
        </p:sp>
        <p:sp>
          <p:nvSpPr>
            <p:cNvPr name="TextBox 9" id="9"/>
            <p:cNvSpPr txBox="true"/>
            <p:nvPr/>
          </p:nvSpPr>
          <p:spPr>
            <a:xfrm rot="0">
              <a:off x="1168719" y="2875514"/>
              <a:ext cx="1561287" cy="933323"/>
            </a:xfrm>
            <a:prstGeom prst="rect">
              <a:avLst/>
            </a:prstGeom>
          </p:spPr>
          <p:txBody>
            <a:bodyPr anchor="t" rtlCol="false" tIns="0" lIns="0" bIns="0" rIns="0">
              <a:spAutoFit/>
            </a:bodyPr>
            <a:lstStyle/>
            <a:p>
              <a:pPr algn="ctr">
                <a:lnSpc>
                  <a:spcPts val="2877"/>
                </a:lnSpc>
              </a:pPr>
              <a:r>
                <a:rPr lang="en-US" sz="2100">
                  <a:solidFill>
                    <a:srgbClr val="FFFFFF"/>
                  </a:solidFill>
                  <a:latin typeface="Montserrat"/>
                  <a:ea typeface="Montserrat"/>
                  <a:cs typeface="Montserrat"/>
                  <a:sym typeface="Montserrat"/>
                </a:rPr>
                <a:t>Symbol: PTC</a:t>
              </a:r>
            </a:p>
          </p:txBody>
        </p:sp>
        <p:sp>
          <p:nvSpPr>
            <p:cNvPr name="TextBox 10" id="10"/>
            <p:cNvSpPr txBox="true"/>
            <p:nvPr/>
          </p:nvSpPr>
          <p:spPr>
            <a:xfrm rot="0">
              <a:off x="6627204" y="2039054"/>
              <a:ext cx="3405003" cy="1380067"/>
            </a:xfrm>
            <a:prstGeom prst="rect">
              <a:avLst/>
            </a:prstGeom>
          </p:spPr>
          <p:txBody>
            <a:bodyPr anchor="t" rtlCol="false" tIns="0" lIns="0" bIns="0" rIns="0">
              <a:spAutoFit/>
            </a:bodyPr>
            <a:lstStyle/>
            <a:p>
              <a:pPr algn="ctr">
                <a:lnSpc>
                  <a:spcPts val="2800"/>
                </a:lnSpc>
              </a:pPr>
              <a:r>
                <a:rPr lang="en-US" sz="2000">
                  <a:solidFill>
                    <a:srgbClr val="FFFFFF"/>
                  </a:solidFill>
                  <a:latin typeface="Montserrat"/>
                  <a:ea typeface="Montserrat"/>
                  <a:cs typeface="Montserrat"/>
                  <a:sym typeface="Montserrat"/>
                </a:rPr>
                <a:t>Blockchain:</a:t>
              </a:r>
            </a:p>
            <a:p>
              <a:pPr algn="ctr">
                <a:lnSpc>
                  <a:spcPts val="2800"/>
                </a:lnSpc>
              </a:pPr>
              <a:r>
                <a:rPr lang="en-US" sz="2000">
                  <a:solidFill>
                    <a:srgbClr val="FFFFFF"/>
                  </a:solidFill>
                  <a:latin typeface="Montserrat"/>
                  <a:ea typeface="Montserrat"/>
                  <a:cs typeface="Montserrat"/>
                  <a:sym typeface="Montserrat"/>
                </a:rPr>
                <a:t>Binance Smart Chain (BSC)</a:t>
              </a:r>
            </a:p>
          </p:txBody>
        </p:sp>
        <p:sp>
          <p:nvSpPr>
            <p:cNvPr name="TextBox 11" id="11"/>
            <p:cNvSpPr txBox="true"/>
            <p:nvPr/>
          </p:nvSpPr>
          <p:spPr>
            <a:xfrm rot="0">
              <a:off x="6627204" y="4154520"/>
              <a:ext cx="3201691" cy="1380067"/>
            </a:xfrm>
            <a:prstGeom prst="rect">
              <a:avLst/>
            </a:prstGeom>
          </p:spPr>
          <p:txBody>
            <a:bodyPr anchor="t" rtlCol="false" tIns="0" lIns="0" bIns="0" rIns="0">
              <a:spAutoFit/>
            </a:bodyPr>
            <a:lstStyle/>
            <a:p>
              <a:pPr algn="ctr">
                <a:lnSpc>
                  <a:spcPts val="2800"/>
                </a:lnSpc>
              </a:pPr>
              <a:r>
                <a:rPr lang="en-US" sz="2000">
                  <a:solidFill>
                    <a:srgbClr val="FFFFFF"/>
                  </a:solidFill>
                  <a:latin typeface="Montserrat"/>
                  <a:ea typeface="Montserrat"/>
                  <a:cs typeface="Montserrat"/>
                  <a:sym typeface="Montserrat"/>
                </a:rPr>
                <a:t>Total Supply: </a:t>
              </a:r>
            </a:p>
            <a:p>
              <a:pPr algn="ctr">
                <a:lnSpc>
                  <a:spcPts val="2800"/>
                </a:lnSpc>
              </a:pPr>
              <a:r>
                <a:rPr lang="en-US" sz="2000">
                  <a:solidFill>
                    <a:srgbClr val="FFFFFF"/>
                  </a:solidFill>
                  <a:latin typeface="Montserrat"/>
                  <a:ea typeface="Montserrat"/>
                  <a:cs typeface="Montserrat"/>
                  <a:sym typeface="Montserrat"/>
                </a:rPr>
                <a:t>250,000,000,000 PTC</a:t>
              </a:r>
            </a:p>
          </p:txBody>
        </p:sp>
        <p:sp>
          <p:nvSpPr>
            <p:cNvPr name="TextBox 12" id="12"/>
            <p:cNvSpPr txBox="true"/>
            <p:nvPr/>
          </p:nvSpPr>
          <p:spPr>
            <a:xfrm rot="0">
              <a:off x="336424" y="619212"/>
              <a:ext cx="3225876" cy="933323"/>
            </a:xfrm>
            <a:prstGeom prst="rect">
              <a:avLst/>
            </a:prstGeom>
          </p:spPr>
          <p:txBody>
            <a:bodyPr anchor="t" rtlCol="false" tIns="0" lIns="0" bIns="0" rIns="0">
              <a:spAutoFit/>
            </a:bodyPr>
            <a:lstStyle/>
            <a:p>
              <a:pPr algn="ctr">
                <a:lnSpc>
                  <a:spcPts val="2877"/>
                </a:lnSpc>
              </a:pPr>
              <a:r>
                <a:rPr lang="en-US" sz="2100">
                  <a:solidFill>
                    <a:srgbClr val="FFFFFF"/>
                  </a:solidFill>
                  <a:latin typeface="Montserrat"/>
                  <a:ea typeface="Montserrat"/>
                  <a:cs typeface="Montserrat"/>
                  <a:sym typeface="Montserrat"/>
                </a:rPr>
                <a:t>Token Name: Poto Coin</a:t>
              </a:r>
            </a:p>
          </p:txBody>
        </p:sp>
        <p:sp>
          <p:nvSpPr>
            <p:cNvPr name="TextBox 13" id="13"/>
            <p:cNvSpPr txBox="true"/>
            <p:nvPr/>
          </p:nvSpPr>
          <p:spPr>
            <a:xfrm rot="0">
              <a:off x="198245" y="7377389"/>
              <a:ext cx="3502234" cy="933323"/>
            </a:xfrm>
            <a:prstGeom prst="rect">
              <a:avLst/>
            </a:prstGeom>
          </p:spPr>
          <p:txBody>
            <a:bodyPr anchor="t" rtlCol="false" tIns="0" lIns="0" bIns="0" rIns="0">
              <a:spAutoFit/>
            </a:bodyPr>
            <a:lstStyle/>
            <a:p>
              <a:pPr algn="ctr">
                <a:lnSpc>
                  <a:spcPts val="2877"/>
                </a:lnSpc>
              </a:pPr>
              <a:r>
                <a:rPr lang="en-US" sz="2100">
                  <a:solidFill>
                    <a:srgbClr val="FFFFFF"/>
                  </a:solidFill>
                  <a:latin typeface="Montserrat"/>
                  <a:ea typeface="Montserrat"/>
                  <a:cs typeface="Montserrat"/>
                  <a:sym typeface="Montserrat"/>
                </a:rPr>
                <a:t>Tok</a:t>
              </a:r>
              <a:r>
                <a:rPr lang="en-US" sz="2100">
                  <a:solidFill>
                    <a:srgbClr val="FFFFFF"/>
                  </a:solidFill>
                  <a:latin typeface="Montserrat"/>
                  <a:ea typeface="Montserrat"/>
                  <a:cs typeface="Montserrat"/>
                  <a:sym typeface="Montserrat"/>
                </a:rPr>
                <a:t>en Standard:</a:t>
              </a:r>
            </a:p>
            <a:p>
              <a:pPr algn="ctr">
                <a:lnSpc>
                  <a:spcPts val="2877"/>
                </a:lnSpc>
              </a:pPr>
              <a:r>
                <a:rPr lang="en-US" sz="2100">
                  <a:solidFill>
                    <a:srgbClr val="FFFFFF"/>
                  </a:solidFill>
                  <a:latin typeface="Montserrat"/>
                  <a:ea typeface="Montserrat"/>
                  <a:cs typeface="Montserrat"/>
                  <a:sym typeface="Montserrat"/>
                </a:rPr>
                <a:t>BEP-20</a:t>
              </a:r>
            </a:p>
          </p:txBody>
        </p:sp>
        <p:sp>
          <p:nvSpPr>
            <p:cNvPr name="TextBox 14" id="14"/>
            <p:cNvSpPr txBox="true"/>
            <p:nvPr/>
          </p:nvSpPr>
          <p:spPr>
            <a:xfrm rot="0">
              <a:off x="6861364" y="6271187"/>
              <a:ext cx="2936682" cy="1380067"/>
            </a:xfrm>
            <a:prstGeom prst="rect">
              <a:avLst/>
            </a:prstGeom>
          </p:spPr>
          <p:txBody>
            <a:bodyPr anchor="t" rtlCol="false" tIns="0" lIns="0" bIns="0" rIns="0">
              <a:spAutoFit/>
            </a:bodyPr>
            <a:lstStyle/>
            <a:p>
              <a:pPr algn="ctr">
                <a:lnSpc>
                  <a:spcPts val="2800"/>
                </a:lnSpc>
              </a:pPr>
              <a:r>
                <a:rPr lang="en-US" sz="2000">
                  <a:solidFill>
                    <a:srgbClr val="FFFFFF"/>
                  </a:solidFill>
                  <a:latin typeface="Montserrat"/>
                  <a:ea typeface="Montserrat"/>
                  <a:cs typeface="Montserrat"/>
                  <a:sym typeface="Montserrat"/>
                </a:rPr>
                <a:t>I</a:t>
              </a:r>
              <a:r>
                <a:rPr lang="en-US" sz="2000">
                  <a:solidFill>
                    <a:srgbClr val="FFFFFF"/>
                  </a:solidFill>
                  <a:latin typeface="Montserrat"/>
                  <a:ea typeface="Montserrat"/>
                  <a:cs typeface="Montserrat"/>
                  <a:sym typeface="Montserrat"/>
                </a:rPr>
                <a:t>nitial Listing:</a:t>
              </a:r>
            </a:p>
            <a:p>
              <a:pPr algn="ctr">
                <a:lnSpc>
                  <a:spcPts val="2800"/>
                </a:lnSpc>
              </a:pPr>
              <a:r>
                <a:rPr lang="en-US" sz="2000">
                  <a:solidFill>
                    <a:srgbClr val="FFFFFF"/>
                  </a:solidFill>
                  <a:latin typeface="Montserrat"/>
                  <a:ea typeface="Montserrat"/>
                  <a:cs typeface="Montserrat"/>
                  <a:sym typeface="Montserrat"/>
                </a:rPr>
                <a:t>PancakeSwap (DEX)</a:t>
              </a:r>
            </a:p>
          </p:txBody>
        </p:sp>
      </p:grpSp>
    </p:spTree>
  </p:cSld>
  <p:clrMapOvr>
    <a:masterClrMapping/>
  </p:clrMapOvr>
</p:sld>
</file>

<file path=ppt/slides/slide4.xml><?xml version="1.0" encoding="utf-8"?>
<p:sld xmlns:p="http://schemas.openxmlformats.org/presentationml/2006/main" xmlns:a="http://schemas.openxmlformats.org/drawingml/2006/main">
  <p:cSld>
    <p:bg>
      <p:bgPr>
        <a:solidFill>
          <a:srgbClr val="000221"/>
        </a:solidFill>
      </p:bgPr>
    </p:bg>
    <p:spTree>
      <p:nvGrpSpPr>
        <p:cNvPr id="1" name=""/>
        <p:cNvGrpSpPr/>
        <p:nvPr/>
      </p:nvGrpSpPr>
      <p:grpSpPr>
        <a:xfrm>
          <a:off x="0" y="0"/>
          <a:ext cx="0" cy="0"/>
          <a:chOff x="0" y="0"/>
          <a:chExt cx="0" cy="0"/>
        </a:xfrm>
      </p:grpSpPr>
      <p:sp>
        <p:nvSpPr>
          <p:cNvPr name="TextBox 2" id="2"/>
          <p:cNvSpPr txBox="true"/>
          <p:nvPr/>
        </p:nvSpPr>
        <p:spPr>
          <a:xfrm rot="0">
            <a:off x="416537" y="1620790"/>
            <a:ext cx="6797264" cy="2093270"/>
          </a:xfrm>
          <a:prstGeom prst="rect">
            <a:avLst/>
          </a:prstGeom>
        </p:spPr>
        <p:txBody>
          <a:bodyPr anchor="t" rtlCol="false" tIns="0" lIns="0" bIns="0" rIns="0">
            <a:spAutoFit/>
          </a:bodyPr>
          <a:lstStyle/>
          <a:p>
            <a:pPr algn="ctr">
              <a:lnSpc>
                <a:spcPts val="2795"/>
              </a:lnSpc>
            </a:pPr>
            <a:r>
              <a:rPr lang="en-US" sz="2002">
                <a:solidFill>
                  <a:srgbClr val="FFFFFF"/>
                </a:solidFill>
                <a:latin typeface="Montserrat"/>
                <a:ea typeface="Montserrat"/>
                <a:cs typeface="Montserrat"/>
                <a:sym typeface="Montserrat"/>
              </a:rPr>
              <a:t>Binance</a:t>
            </a:r>
            <a:r>
              <a:rPr lang="en-US" sz="2002">
                <a:solidFill>
                  <a:srgbClr val="FFFFFF"/>
                </a:solidFill>
                <a:latin typeface="Montserrat"/>
                <a:ea typeface="Montserrat"/>
                <a:cs typeface="Montserrat"/>
                <a:sym typeface="Montserrat"/>
              </a:rPr>
              <a:t> Smart Chain offers a robust environment for decentralized tokens with fast transaction speeds, low fees, and widespread wallet compatibility. Its established DeFi infrastructure makes it an ideal choice for projects aiming for broad adoption and liquidity access.</a:t>
            </a:r>
          </a:p>
        </p:txBody>
      </p:sp>
      <p:grpSp>
        <p:nvGrpSpPr>
          <p:cNvPr name="Group 3" id="3"/>
          <p:cNvGrpSpPr/>
          <p:nvPr/>
        </p:nvGrpSpPr>
        <p:grpSpPr>
          <a:xfrm rot="-5400000">
            <a:off x="2413728" y="-6005395"/>
            <a:ext cx="2268000" cy="12562890"/>
            <a:chOff x="0" y="0"/>
            <a:chExt cx="812800" cy="4502256"/>
          </a:xfrm>
        </p:grpSpPr>
        <p:sp>
          <p:nvSpPr>
            <p:cNvPr name="Freeform 4" id="4"/>
            <p:cNvSpPr/>
            <p:nvPr/>
          </p:nvSpPr>
          <p:spPr>
            <a:xfrm flipH="false" flipV="false" rot="0">
              <a:off x="0" y="0"/>
              <a:ext cx="812800" cy="4502256"/>
            </a:xfrm>
            <a:custGeom>
              <a:avLst/>
              <a:gdLst/>
              <a:ahLst/>
              <a:cxnLst/>
              <a:rect r="r" b="b" t="t" l="l"/>
              <a:pathLst>
                <a:path h="4502256" w="812800">
                  <a:moveTo>
                    <a:pt x="0" y="0"/>
                  </a:moveTo>
                  <a:lnTo>
                    <a:pt x="812800" y="0"/>
                  </a:lnTo>
                  <a:lnTo>
                    <a:pt x="812800" y="4502256"/>
                  </a:lnTo>
                  <a:lnTo>
                    <a:pt x="0" y="4502256"/>
                  </a:lnTo>
                  <a:close/>
                </a:path>
              </a:pathLst>
            </a:custGeom>
            <a:solidFill>
              <a:srgbClr val="4B627C">
                <a:alpha val="49804"/>
              </a:srgbClr>
            </a:solidFill>
          </p:spPr>
        </p:sp>
        <p:sp>
          <p:nvSpPr>
            <p:cNvPr name="TextBox 5" id="5"/>
            <p:cNvSpPr txBox="true"/>
            <p:nvPr/>
          </p:nvSpPr>
          <p:spPr>
            <a:xfrm>
              <a:off x="0" y="-28575"/>
              <a:ext cx="812800" cy="4530831"/>
            </a:xfrm>
            <a:prstGeom prst="rect">
              <a:avLst/>
            </a:prstGeom>
          </p:spPr>
          <p:txBody>
            <a:bodyPr anchor="ctr" rtlCol="false" tIns="50800" lIns="50800" bIns="50800" rIns="50800"/>
            <a:lstStyle/>
            <a:p>
              <a:pPr algn="ctr">
                <a:lnSpc>
                  <a:spcPts val="1960"/>
                </a:lnSpc>
                <a:spcBef>
                  <a:spcPct val="0"/>
                </a:spcBef>
              </a:pPr>
            </a:p>
          </p:txBody>
        </p:sp>
      </p:grpSp>
      <p:sp>
        <p:nvSpPr>
          <p:cNvPr name="TextBox 6" id="6"/>
          <p:cNvSpPr txBox="true"/>
          <p:nvPr/>
        </p:nvSpPr>
        <p:spPr>
          <a:xfrm rot="0">
            <a:off x="641423" y="35275"/>
            <a:ext cx="6512544" cy="1374775"/>
          </a:xfrm>
          <a:prstGeom prst="rect">
            <a:avLst/>
          </a:prstGeom>
        </p:spPr>
        <p:txBody>
          <a:bodyPr anchor="t" rtlCol="false" tIns="0" lIns="0" bIns="0" rIns="0">
            <a:spAutoFit/>
          </a:bodyPr>
          <a:lstStyle/>
          <a:p>
            <a:pPr algn="ctr">
              <a:lnSpc>
                <a:spcPts val="5599"/>
              </a:lnSpc>
            </a:pPr>
            <a:r>
              <a:rPr lang="en-US" b="true" sz="3999">
                <a:solidFill>
                  <a:srgbClr val="FFDE59"/>
                </a:solidFill>
                <a:latin typeface="Montserrat Bold"/>
                <a:ea typeface="Montserrat Bold"/>
                <a:cs typeface="Montserrat Bold"/>
                <a:sym typeface="Montserrat Bold"/>
              </a:rPr>
              <a:t>WHY BINANCE </a:t>
            </a:r>
            <a:r>
              <a:rPr lang="en-US" b="true" sz="3999">
                <a:solidFill>
                  <a:srgbClr val="FFDE59"/>
                </a:solidFill>
                <a:latin typeface="Montserrat Bold"/>
                <a:ea typeface="Montserrat Bold"/>
                <a:cs typeface="Montserrat Bold"/>
                <a:sym typeface="Montserrat Bold"/>
              </a:rPr>
              <a:t>SMART CHAIN?</a:t>
            </a:r>
          </a:p>
        </p:txBody>
      </p:sp>
      <p:sp>
        <p:nvSpPr>
          <p:cNvPr name="TextBox 7" id="7"/>
          <p:cNvSpPr txBox="true"/>
          <p:nvPr/>
        </p:nvSpPr>
        <p:spPr>
          <a:xfrm rot="0">
            <a:off x="641423" y="4055368"/>
            <a:ext cx="6512544" cy="854075"/>
          </a:xfrm>
          <a:prstGeom prst="rect">
            <a:avLst/>
          </a:prstGeom>
        </p:spPr>
        <p:txBody>
          <a:bodyPr anchor="t" rtlCol="false" tIns="0" lIns="0" bIns="0" rIns="0">
            <a:spAutoFit/>
          </a:bodyPr>
          <a:lstStyle/>
          <a:p>
            <a:pPr algn="ctr">
              <a:lnSpc>
                <a:spcPts val="7000"/>
              </a:lnSpc>
            </a:pPr>
            <a:r>
              <a:rPr lang="en-US" b="true" sz="5000">
                <a:solidFill>
                  <a:srgbClr val="FFDE59"/>
                </a:solidFill>
                <a:latin typeface="Montserrat Bold"/>
                <a:ea typeface="Montserrat Bold"/>
                <a:cs typeface="Montserrat Bold"/>
                <a:sym typeface="Montserrat Bold"/>
              </a:rPr>
              <a:t>TOKEN U</a:t>
            </a:r>
            <a:r>
              <a:rPr lang="en-US" b="true" sz="5000">
                <a:solidFill>
                  <a:srgbClr val="FFDE59"/>
                </a:solidFill>
                <a:latin typeface="Montserrat Bold"/>
                <a:ea typeface="Montserrat Bold"/>
                <a:cs typeface="Montserrat Bold"/>
                <a:sym typeface="Montserrat Bold"/>
              </a:rPr>
              <a:t>TILITY</a:t>
            </a:r>
          </a:p>
        </p:txBody>
      </p:sp>
      <p:sp>
        <p:nvSpPr>
          <p:cNvPr name="TextBox 8" id="8"/>
          <p:cNvSpPr txBox="true"/>
          <p:nvPr/>
        </p:nvSpPr>
        <p:spPr>
          <a:xfrm rot="0">
            <a:off x="528980" y="5319018"/>
            <a:ext cx="6737429" cy="4912670"/>
          </a:xfrm>
          <a:prstGeom prst="rect">
            <a:avLst/>
          </a:prstGeom>
        </p:spPr>
        <p:txBody>
          <a:bodyPr anchor="t" rtlCol="false" tIns="0" lIns="0" bIns="0" rIns="0">
            <a:spAutoFit/>
          </a:bodyPr>
          <a:lstStyle/>
          <a:p>
            <a:pPr algn="ctr">
              <a:lnSpc>
                <a:spcPts val="2795"/>
              </a:lnSpc>
            </a:pPr>
            <a:r>
              <a:rPr lang="en-US" b="true" sz="2002">
                <a:solidFill>
                  <a:srgbClr val="FFDE59"/>
                </a:solidFill>
                <a:latin typeface="Montserrat Bold"/>
                <a:ea typeface="Montserrat Bold"/>
                <a:cs typeface="Montserrat Bold"/>
                <a:sym typeface="Montserrat Bold"/>
              </a:rPr>
              <a:t>Liquidity &amp; Trading:</a:t>
            </a:r>
          </a:p>
          <a:p>
            <a:pPr algn="ctr">
              <a:lnSpc>
                <a:spcPts val="2795"/>
              </a:lnSpc>
            </a:pPr>
            <a:r>
              <a:rPr lang="en-US" sz="2002">
                <a:solidFill>
                  <a:srgbClr val="FFFFFF"/>
                </a:solidFill>
                <a:latin typeface="Montserrat"/>
                <a:ea typeface="Montserrat"/>
                <a:cs typeface="Montserrat"/>
                <a:sym typeface="Montserrat"/>
              </a:rPr>
              <a:t> PTC will be available for trading on PancakeSwap, enabling peer-to-peer swaps, liquidity provision, and decentralized participation.</a:t>
            </a:r>
          </a:p>
          <a:p>
            <a:pPr algn="ctr">
              <a:lnSpc>
                <a:spcPts val="2795"/>
              </a:lnSpc>
            </a:pPr>
          </a:p>
          <a:p>
            <a:pPr algn="ctr">
              <a:lnSpc>
                <a:spcPts val="2795"/>
              </a:lnSpc>
            </a:pPr>
            <a:r>
              <a:rPr lang="en-US" b="true" sz="2002">
                <a:solidFill>
                  <a:srgbClr val="FFDE59"/>
                </a:solidFill>
                <a:latin typeface="Montserrat Bold"/>
                <a:ea typeface="Montserrat Bold"/>
                <a:cs typeface="Montserrat Bold"/>
                <a:sym typeface="Montserrat Bold"/>
              </a:rPr>
              <a:t>Community Incentives:</a:t>
            </a:r>
          </a:p>
          <a:p>
            <a:pPr algn="ctr">
              <a:lnSpc>
                <a:spcPts val="2795"/>
              </a:lnSpc>
            </a:pPr>
            <a:r>
              <a:rPr lang="en-US" sz="2002">
                <a:solidFill>
                  <a:srgbClr val="FFFFFF"/>
                </a:solidFill>
                <a:latin typeface="Montserrat"/>
                <a:ea typeface="Montserrat"/>
                <a:cs typeface="Montserrat"/>
                <a:sym typeface="Montserrat"/>
              </a:rPr>
              <a:t> Regular airdrops, contests, and community engagement initiatives will reward loyal supporters and promote organic token growth.</a:t>
            </a:r>
          </a:p>
          <a:p>
            <a:pPr algn="ctr">
              <a:lnSpc>
                <a:spcPts val="2795"/>
              </a:lnSpc>
            </a:pPr>
          </a:p>
          <a:p>
            <a:pPr algn="ctr">
              <a:lnSpc>
                <a:spcPts val="2795"/>
              </a:lnSpc>
            </a:pPr>
            <a:r>
              <a:rPr lang="en-US" b="true" sz="2002">
                <a:solidFill>
                  <a:srgbClr val="FFDE59"/>
                </a:solidFill>
                <a:latin typeface="Montserrat Bold"/>
                <a:ea typeface="Montserrat Bold"/>
                <a:cs typeface="Montserrat Bold"/>
                <a:sym typeface="Montserrat Bold"/>
              </a:rPr>
              <a:t>Market-Driven Utility:</a:t>
            </a:r>
          </a:p>
          <a:p>
            <a:pPr algn="ctr">
              <a:lnSpc>
                <a:spcPts val="2795"/>
              </a:lnSpc>
            </a:pPr>
            <a:r>
              <a:rPr lang="en-US" sz="2002">
                <a:solidFill>
                  <a:srgbClr val="FFFFFF"/>
                </a:solidFill>
                <a:latin typeface="Montserrat"/>
                <a:ea typeface="Montserrat"/>
                <a:cs typeface="Montserrat"/>
                <a:sym typeface="Montserrat"/>
              </a:rPr>
              <a:t> PTC encourages long-term holding and trading activity through fair distribution and transparent liquidity management.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221"/>
        </a:solidFill>
      </p:bgPr>
    </p:bg>
    <p:spTree>
      <p:nvGrpSpPr>
        <p:cNvPr id="1" name=""/>
        <p:cNvGrpSpPr/>
        <p:nvPr/>
      </p:nvGrpSpPr>
      <p:grpSpPr>
        <a:xfrm>
          <a:off x="0" y="0"/>
          <a:ext cx="0" cy="0"/>
          <a:chOff x="0" y="0"/>
          <a:chExt cx="0" cy="0"/>
        </a:xfrm>
      </p:grpSpPr>
      <p:grpSp>
        <p:nvGrpSpPr>
          <p:cNvPr name="Group 2" id="2"/>
          <p:cNvGrpSpPr/>
          <p:nvPr/>
        </p:nvGrpSpPr>
        <p:grpSpPr>
          <a:xfrm rot="-5400000">
            <a:off x="2984400" y="-4861094"/>
            <a:ext cx="1591200" cy="12562890"/>
            <a:chOff x="0" y="0"/>
            <a:chExt cx="570250" cy="4502256"/>
          </a:xfrm>
        </p:grpSpPr>
        <p:sp>
          <p:nvSpPr>
            <p:cNvPr name="Freeform 3" id="3"/>
            <p:cNvSpPr/>
            <p:nvPr/>
          </p:nvSpPr>
          <p:spPr>
            <a:xfrm flipH="false" flipV="false" rot="0">
              <a:off x="0" y="0"/>
              <a:ext cx="570250" cy="4502256"/>
            </a:xfrm>
            <a:custGeom>
              <a:avLst/>
              <a:gdLst/>
              <a:ahLst/>
              <a:cxnLst/>
              <a:rect r="r" b="b" t="t" l="l"/>
              <a:pathLst>
                <a:path h="4502256" w="570250">
                  <a:moveTo>
                    <a:pt x="0" y="0"/>
                  </a:moveTo>
                  <a:lnTo>
                    <a:pt x="570250" y="0"/>
                  </a:lnTo>
                  <a:lnTo>
                    <a:pt x="570250" y="4502256"/>
                  </a:lnTo>
                  <a:lnTo>
                    <a:pt x="0" y="4502256"/>
                  </a:lnTo>
                  <a:close/>
                </a:path>
              </a:pathLst>
            </a:custGeom>
            <a:solidFill>
              <a:srgbClr val="4B627C">
                <a:alpha val="49804"/>
              </a:srgbClr>
            </a:solidFill>
          </p:spPr>
        </p:sp>
        <p:sp>
          <p:nvSpPr>
            <p:cNvPr name="TextBox 4" id="4"/>
            <p:cNvSpPr txBox="true"/>
            <p:nvPr/>
          </p:nvSpPr>
          <p:spPr>
            <a:xfrm>
              <a:off x="0" y="-28575"/>
              <a:ext cx="570250" cy="4530831"/>
            </a:xfrm>
            <a:prstGeom prst="rect">
              <a:avLst/>
            </a:prstGeom>
          </p:spPr>
          <p:txBody>
            <a:bodyPr anchor="ctr" rtlCol="false" tIns="50800" lIns="50800" bIns="50800" rIns="50800"/>
            <a:lstStyle/>
            <a:p>
              <a:pPr algn="ctr">
                <a:lnSpc>
                  <a:spcPts val="1960"/>
                </a:lnSpc>
                <a:spcBef>
                  <a:spcPct val="0"/>
                </a:spcBef>
              </a:pPr>
            </a:p>
          </p:txBody>
        </p:sp>
      </p:grpSp>
      <p:sp>
        <p:nvSpPr>
          <p:cNvPr name="TextBox 5" id="5"/>
          <p:cNvSpPr txBox="true"/>
          <p:nvPr/>
        </p:nvSpPr>
        <p:spPr>
          <a:xfrm rot="0">
            <a:off x="770044" y="848851"/>
            <a:ext cx="6019912" cy="1028700"/>
          </a:xfrm>
          <a:prstGeom prst="rect">
            <a:avLst/>
          </a:prstGeom>
        </p:spPr>
        <p:txBody>
          <a:bodyPr anchor="t" rtlCol="false" tIns="0" lIns="0" bIns="0" rIns="0">
            <a:spAutoFit/>
          </a:bodyPr>
          <a:lstStyle/>
          <a:p>
            <a:pPr algn="ctr">
              <a:lnSpc>
                <a:spcPts val="8400"/>
              </a:lnSpc>
            </a:pPr>
            <a:r>
              <a:rPr lang="en-US" b="true" sz="6000">
                <a:solidFill>
                  <a:srgbClr val="FFDE59"/>
                </a:solidFill>
                <a:latin typeface="Montserrat Bold"/>
                <a:ea typeface="Montserrat Bold"/>
                <a:cs typeface="Montserrat Bold"/>
                <a:sym typeface="Montserrat Bold"/>
              </a:rPr>
              <a:t>TOKENOMICS</a:t>
            </a:r>
          </a:p>
        </p:txBody>
      </p:sp>
      <p:graphicFrame>
        <p:nvGraphicFramePr>
          <p:cNvPr name="Object 6" id="6"/>
          <p:cNvGraphicFramePr/>
          <p:nvPr/>
        </p:nvGraphicFramePr>
        <p:xfrm>
          <a:off x="228269" y="2607488"/>
          <a:ext cx="5029200" cy="2514600"/>
        </p:xfrm>
        <a:graphic>
          <a:graphicData uri="http://schemas.openxmlformats.org/presentationml/2006/ole">
            <p:oleObj imgW="6032500" imgH="3517900" r:id="rId3" progId="Excel.Sheet.12" name="Worksheet">
              <p:embed/>
              <p:pic>
                <p:nvPicPr>
                  <p:cNvPr name="" id="0"/>
                  <p:cNvPicPr/>
                  <p:nvPr/>
                </p:nvPicPr>
                <p:blipFill>
                  <a:blip r:embed="rId2"/>
                  <a:stretch>
                    <a:fillRect/>
                  </a:stretch>
                </p:blipFill>
                <p:spPr>
                  <a:xfrm>
                    <a:off x="1270000" y="1270000"/>
                    <a:ext cx="1270000" cy="1270000"/>
                  </a:xfrm>
                  <a:prstGeom prst="rect"/>
                </p:spPr>
              </p:pic>
            </p:oleObj>
          </a:graphicData>
        </a:graphic>
      </p:graphicFrame>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221"/>
        </a:solidFill>
      </p:bgPr>
    </p:bg>
    <p:spTree>
      <p:nvGrpSpPr>
        <p:cNvPr id="1" name=""/>
        <p:cNvGrpSpPr/>
        <p:nvPr/>
      </p:nvGrpSpPr>
      <p:grpSpPr>
        <a:xfrm>
          <a:off x="0" y="0"/>
          <a:ext cx="0" cy="0"/>
          <a:chOff x="0" y="0"/>
          <a:chExt cx="0" cy="0"/>
        </a:xfrm>
      </p:grpSpPr>
      <p:sp>
        <p:nvSpPr>
          <p:cNvPr name="Freeform 2" id="2"/>
          <p:cNvSpPr/>
          <p:nvPr/>
        </p:nvSpPr>
        <p:spPr>
          <a:xfrm flipH="false" flipV="false" rot="0">
            <a:off x="-639587" y="-318290"/>
            <a:ext cx="11583737" cy="11192786"/>
          </a:xfrm>
          <a:custGeom>
            <a:avLst/>
            <a:gdLst/>
            <a:ahLst/>
            <a:cxnLst/>
            <a:rect r="r" b="b" t="t" l="l"/>
            <a:pathLst>
              <a:path h="11192786" w="11583737">
                <a:moveTo>
                  <a:pt x="0" y="0"/>
                </a:moveTo>
                <a:lnTo>
                  <a:pt x="11583737" y="0"/>
                </a:lnTo>
                <a:lnTo>
                  <a:pt x="11583737" y="11192786"/>
                </a:lnTo>
                <a:lnTo>
                  <a:pt x="0" y="11192786"/>
                </a:lnTo>
                <a:lnTo>
                  <a:pt x="0" y="0"/>
                </a:lnTo>
                <a:close/>
              </a:path>
            </a:pathLst>
          </a:custGeom>
          <a:blipFill>
            <a:blip r:embed="rId2">
              <a:alphaModFix amt="29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87284" y="1712700"/>
            <a:ext cx="5805364" cy="396236"/>
          </a:xfrm>
          <a:prstGeom prst="rect">
            <a:avLst/>
          </a:prstGeom>
        </p:spPr>
        <p:txBody>
          <a:bodyPr anchor="t" rtlCol="false" tIns="0" lIns="0" bIns="0" rIns="0">
            <a:spAutoFit/>
          </a:bodyPr>
          <a:lstStyle/>
          <a:p>
            <a:pPr algn="l">
              <a:lnSpc>
                <a:spcPts val="3360"/>
              </a:lnSpc>
            </a:pPr>
            <a:r>
              <a:rPr lang="en-US" b="true" sz="2400">
                <a:solidFill>
                  <a:srgbClr val="FFDE59"/>
                </a:solidFill>
                <a:latin typeface="Montserrat Bold"/>
                <a:ea typeface="Montserrat Bold"/>
                <a:cs typeface="Montserrat Bold"/>
                <a:sym typeface="Montserrat Bold"/>
              </a:rPr>
              <a:t>Phase 1 — Launch &amp;</a:t>
            </a:r>
            <a:r>
              <a:rPr lang="en-US" b="true" sz="2400">
                <a:solidFill>
                  <a:srgbClr val="FFDE59"/>
                </a:solidFill>
                <a:latin typeface="Montserrat Bold"/>
                <a:ea typeface="Montserrat Bold"/>
                <a:cs typeface="Montserrat Bold"/>
                <a:sym typeface="Montserrat Bold"/>
              </a:rPr>
              <a:t> Foundation</a:t>
            </a:r>
          </a:p>
        </p:txBody>
      </p:sp>
      <p:sp>
        <p:nvSpPr>
          <p:cNvPr name="TextBox 4" id="4"/>
          <p:cNvSpPr txBox="true"/>
          <p:nvPr/>
        </p:nvSpPr>
        <p:spPr>
          <a:xfrm rot="0">
            <a:off x="487284" y="4749278"/>
            <a:ext cx="6047715" cy="396236"/>
          </a:xfrm>
          <a:prstGeom prst="rect">
            <a:avLst/>
          </a:prstGeom>
        </p:spPr>
        <p:txBody>
          <a:bodyPr anchor="t" rtlCol="false" tIns="0" lIns="0" bIns="0" rIns="0">
            <a:spAutoFit/>
          </a:bodyPr>
          <a:lstStyle/>
          <a:p>
            <a:pPr algn="l">
              <a:lnSpc>
                <a:spcPts val="3360"/>
              </a:lnSpc>
            </a:pPr>
            <a:r>
              <a:rPr lang="en-US" b="true" sz="2400">
                <a:solidFill>
                  <a:srgbClr val="FFDE59"/>
                </a:solidFill>
                <a:latin typeface="Montserrat Bold"/>
                <a:ea typeface="Montserrat Bold"/>
                <a:cs typeface="Montserrat Bold"/>
                <a:sym typeface="Montserrat Bold"/>
              </a:rPr>
              <a:t>Phase</a:t>
            </a:r>
            <a:r>
              <a:rPr lang="en-US" b="true" sz="2400">
                <a:solidFill>
                  <a:srgbClr val="FFDE59"/>
                </a:solidFill>
                <a:latin typeface="Montserrat Bold"/>
                <a:ea typeface="Montserrat Bold"/>
                <a:cs typeface="Montserrat Bold"/>
                <a:sym typeface="Montserrat Bold"/>
              </a:rPr>
              <a:t> 2 — Community Growth</a:t>
            </a:r>
          </a:p>
        </p:txBody>
      </p:sp>
      <p:sp>
        <p:nvSpPr>
          <p:cNvPr name="TextBox 5" id="5"/>
          <p:cNvSpPr txBox="true"/>
          <p:nvPr/>
        </p:nvSpPr>
        <p:spPr>
          <a:xfrm rot="0">
            <a:off x="487284" y="7519157"/>
            <a:ext cx="5805364" cy="395626"/>
          </a:xfrm>
          <a:prstGeom prst="rect">
            <a:avLst/>
          </a:prstGeom>
        </p:spPr>
        <p:txBody>
          <a:bodyPr anchor="t" rtlCol="false" tIns="0" lIns="0" bIns="0" rIns="0">
            <a:spAutoFit/>
          </a:bodyPr>
          <a:lstStyle/>
          <a:p>
            <a:pPr algn="l">
              <a:lnSpc>
                <a:spcPts val="3365"/>
              </a:lnSpc>
            </a:pPr>
            <a:r>
              <a:rPr lang="en-US" b="true" sz="2400">
                <a:solidFill>
                  <a:srgbClr val="FFDE59"/>
                </a:solidFill>
                <a:latin typeface="Montserrat Bold"/>
                <a:ea typeface="Montserrat Bold"/>
                <a:cs typeface="Montserrat Bold"/>
                <a:sym typeface="Montserrat Bold"/>
              </a:rPr>
              <a:t>Phase</a:t>
            </a:r>
            <a:r>
              <a:rPr lang="en-US" b="true" sz="2400">
                <a:solidFill>
                  <a:srgbClr val="FFDE59"/>
                </a:solidFill>
                <a:latin typeface="Montserrat Bold"/>
                <a:ea typeface="Montserrat Bold"/>
                <a:cs typeface="Montserrat Bold"/>
                <a:sym typeface="Montserrat Bold"/>
              </a:rPr>
              <a:t> 3 — Expansion &amp; Adoption</a:t>
            </a:r>
          </a:p>
        </p:txBody>
      </p:sp>
      <p:sp>
        <p:nvSpPr>
          <p:cNvPr name="TextBox 6" id="6"/>
          <p:cNvSpPr txBox="true"/>
          <p:nvPr/>
        </p:nvSpPr>
        <p:spPr>
          <a:xfrm rot="0">
            <a:off x="3722307" y="7212224"/>
            <a:ext cx="115386" cy="355681"/>
          </a:xfrm>
          <a:prstGeom prst="rect">
            <a:avLst/>
          </a:prstGeom>
        </p:spPr>
        <p:txBody>
          <a:bodyPr anchor="t" rtlCol="false" tIns="0" lIns="0" bIns="0" rIns="0">
            <a:spAutoFit/>
          </a:bodyPr>
          <a:lstStyle/>
          <a:p>
            <a:pPr algn="l">
              <a:lnSpc>
                <a:spcPts val="2945"/>
              </a:lnSpc>
            </a:pPr>
            <a:r>
              <a:rPr lang="en-US" sz="2100">
                <a:solidFill>
                  <a:srgbClr val="FFFFFF"/>
                </a:solidFill>
                <a:latin typeface="Montserrat"/>
                <a:ea typeface="Montserrat"/>
                <a:cs typeface="Montserrat"/>
                <a:sym typeface="Montserrat"/>
              </a:rPr>
              <a:t> </a:t>
            </a:r>
          </a:p>
        </p:txBody>
      </p:sp>
      <p:sp>
        <p:nvSpPr>
          <p:cNvPr name="TextBox 7" id="7"/>
          <p:cNvSpPr txBox="true"/>
          <p:nvPr/>
        </p:nvSpPr>
        <p:spPr>
          <a:xfrm rot="0">
            <a:off x="298610" y="8333883"/>
            <a:ext cx="6962780" cy="1602117"/>
          </a:xfrm>
          <a:prstGeom prst="rect">
            <a:avLst/>
          </a:prstGeom>
        </p:spPr>
        <p:txBody>
          <a:bodyPr anchor="t" rtlCol="false" tIns="0" lIns="0" bIns="0" rIns="0">
            <a:spAutoFit/>
          </a:bodyPr>
          <a:lstStyle/>
          <a:p>
            <a:pPr algn="l" marL="431972" indent="-215986" lvl="1">
              <a:lnSpc>
                <a:spcPts val="2160"/>
              </a:lnSpc>
              <a:buFont typeface="Arial"/>
              <a:buChar char="•"/>
            </a:pPr>
            <a:r>
              <a:rPr lang="en-US" sz="2000">
                <a:solidFill>
                  <a:srgbClr val="FFFFFF"/>
                </a:solidFill>
                <a:latin typeface="Montserrat"/>
                <a:ea typeface="Montserrat"/>
                <a:cs typeface="Montserrat"/>
                <a:sym typeface="Montserrat"/>
              </a:rPr>
              <a:t>Launch Staking &amp; Holder Reward Options</a:t>
            </a:r>
          </a:p>
          <a:p>
            <a:pPr algn="l">
              <a:lnSpc>
                <a:spcPts val="2160"/>
              </a:lnSpc>
            </a:pPr>
          </a:p>
          <a:p>
            <a:pPr algn="l" marL="431972" indent="-215986" lvl="1">
              <a:lnSpc>
                <a:spcPts val="2160"/>
              </a:lnSpc>
              <a:buFont typeface="Arial"/>
              <a:buChar char="•"/>
            </a:pPr>
            <a:r>
              <a:rPr lang="en-US" sz="2000">
                <a:solidFill>
                  <a:srgbClr val="FFFFFF"/>
                </a:solidFill>
                <a:latin typeface="Montserrat"/>
                <a:ea typeface="Montserrat"/>
                <a:cs typeface="Montserrat"/>
                <a:sym typeface="Montserrat"/>
              </a:rPr>
              <a:t>Governance Proposals for Community Decisions</a:t>
            </a:r>
          </a:p>
          <a:p>
            <a:pPr algn="l">
              <a:lnSpc>
                <a:spcPts val="2160"/>
              </a:lnSpc>
            </a:pPr>
          </a:p>
          <a:p>
            <a:pPr algn="l" marL="431972" indent="-215986" lvl="1">
              <a:lnSpc>
                <a:spcPts val="2160"/>
              </a:lnSpc>
              <a:buFont typeface="Arial"/>
              <a:buChar char="•"/>
            </a:pPr>
            <a:r>
              <a:rPr lang="en-US" sz="2000">
                <a:solidFill>
                  <a:srgbClr val="FFFFFF"/>
                </a:solidFill>
                <a:latin typeface="Montserrat"/>
                <a:ea typeface="Montserrat"/>
                <a:cs typeface="Montserrat"/>
                <a:sym typeface="Montserrat"/>
              </a:rPr>
              <a:t>CEX Listing Applications &amp; Partnerships</a:t>
            </a:r>
          </a:p>
          <a:p>
            <a:pPr algn="l">
              <a:lnSpc>
                <a:spcPts val="2160"/>
              </a:lnSpc>
            </a:pPr>
          </a:p>
        </p:txBody>
      </p:sp>
      <p:sp>
        <p:nvSpPr>
          <p:cNvPr name="TextBox 8" id="8"/>
          <p:cNvSpPr txBox="true"/>
          <p:nvPr/>
        </p:nvSpPr>
        <p:spPr>
          <a:xfrm rot="0">
            <a:off x="298610" y="2528036"/>
            <a:ext cx="6719276" cy="1868817"/>
          </a:xfrm>
          <a:prstGeom prst="rect">
            <a:avLst/>
          </a:prstGeom>
        </p:spPr>
        <p:txBody>
          <a:bodyPr anchor="t" rtlCol="false" tIns="0" lIns="0" bIns="0" rIns="0">
            <a:spAutoFit/>
          </a:bodyPr>
          <a:lstStyle/>
          <a:p>
            <a:pPr algn="l" marL="431972" indent="-215986" lvl="1">
              <a:lnSpc>
                <a:spcPts val="2160"/>
              </a:lnSpc>
              <a:buFont typeface="Arial"/>
              <a:buChar char="•"/>
            </a:pPr>
            <a:r>
              <a:rPr lang="en-US" sz="2000">
                <a:solidFill>
                  <a:srgbClr val="FFFFFF"/>
                </a:solidFill>
                <a:latin typeface="Montserrat"/>
                <a:ea typeface="Montserrat"/>
                <a:cs typeface="Montserrat"/>
                <a:sym typeface="Montserrat"/>
              </a:rPr>
              <a:t>Smart C</a:t>
            </a:r>
            <a:r>
              <a:rPr lang="en-US" sz="2000">
                <a:solidFill>
                  <a:srgbClr val="FFFFFF"/>
                </a:solidFill>
                <a:latin typeface="Montserrat"/>
                <a:ea typeface="Montserrat"/>
                <a:cs typeface="Montserrat"/>
                <a:sym typeface="Montserrat"/>
              </a:rPr>
              <a:t>ontract Deployment on BSC</a:t>
            </a:r>
          </a:p>
          <a:p>
            <a:pPr algn="l">
              <a:lnSpc>
                <a:spcPts val="2160"/>
              </a:lnSpc>
            </a:pPr>
          </a:p>
          <a:p>
            <a:pPr algn="l" marL="431972" indent="-215986" lvl="1">
              <a:lnSpc>
                <a:spcPts val="2160"/>
              </a:lnSpc>
              <a:buFont typeface="Arial"/>
              <a:buChar char="•"/>
            </a:pPr>
            <a:r>
              <a:rPr lang="en-US" sz="2000">
                <a:solidFill>
                  <a:srgbClr val="FFFFFF"/>
                </a:solidFill>
                <a:latin typeface="Montserrat"/>
                <a:ea typeface="Montserrat"/>
                <a:cs typeface="Montserrat"/>
                <a:sym typeface="Montserrat"/>
              </a:rPr>
              <a:t>PancakeSwap Listing with Liquidity Lock</a:t>
            </a:r>
          </a:p>
          <a:p>
            <a:pPr algn="l">
              <a:lnSpc>
                <a:spcPts val="2160"/>
              </a:lnSpc>
            </a:pPr>
          </a:p>
          <a:p>
            <a:pPr algn="l" marL="431972" indent="-215986" lvl="1">
              <a:lnSpc>
                <a:spcPts val="2160"/>
              </a:lnSpc>
              <a:buFont typeface="Arial"/>
              <a:buChar char="•"/>
            </a:pPr>
            <a:r>
              <a:rPr lang="en-US" sz="2000">
                <a:solidFill>
                  <a:srgbClr val="FFFFFF"/>
                </a:solidFill>
                <a:latin typeface="Montserrat"/>
                <a:ea typeface="Montserrat"/>
                <a:cs typeface="Montserrat"/>
                <a:sym typeface="Montserrat"/>
              </a:rPr>
              <a:t>Website Launch &amp; Social Media Activation</a:t>
            </a:r>
          </a:p>
          <a:p>
            <a:pPr algn="l">
              <a:lnSpc>
                <a:spcPts val="2160"/>
              </a:lnSpc>
            </a:pPr>
          </a:p>
          <a:p>
            <a:pPr algn="l">
              <a:lnSpc>
                <a:spcPts val="2160"/>
              </a:lnSpc>
            </a:pPr>
            <a:r>
              <a:rPr lang="en-US" sz="2000">
                <a:solidFill>
                  <a:srgbClr val="FFFFFF"/>
                </a:solidFill>
                <a:latin typeface="Montserrat"/>
                <a:ea typeface="Montserrat"/>
                <a:cs typeface="Montserrat"/>
                <a:sym typeface="Montserrat"/>
              </a:rPr>
              <a:t>       </a:t>
            </a:r>
            <a:r>
              <a:rPr lang="en-US" sz="2000">
                <a:solidFill>
                  <a:srgbClr val="FFFFFF"/>
                </a:solidFill>
                <a:latin typeface="Montserrat"/>
                <a:ea typeface="Montserrat"/>
                <a:cs typeface="Montserrat"/>
                <a:sym typeface="Montserrat"/>
              </a:rPr>
              <a:t>Initial Marketing &amp; Community Campaigns</a:t>
            </a:r>
          </a:p>
        </p:txBody>
      </p:sp>
      <p:sp>
        <p:nvSpPr>
          <p:cNvPr name="TextBox 9" id="9"/>
          <p:cNvSpPr txBox="true"/>
          <p:nvPr/>
        </p:nvSpPr>
        <p:spPr>
          <a:xfrm rot="0">
            <a:off x="298610" y="5564614"/>
            <a:ext cx="6719276" cy="1602117"/>
          </a:xfrm>
          <a:prstGeom prst="rect">
            <a:avLst/>
          </a:prstGeom>
        </p:spPr>
        <p:txBody>
          <a:bodyPr anchor="t" rtlCol="false" tIns="0" lIns="0" bIns="0" rIns="0">
            <a:spAutoFit/>
          </a:bodyPr>
          <a:lstStyle/>
          <a:p>
            <a:pPr algn="l" marL="431972" indent="-215986" lvl="1">
              <a:lnSpc>
                <a:spcPts val="2160"/>
              </a:lnSpc>
              <a:buFont typeface="Arial"/>
              <a:buChar char="•"/>
            </a:pPr>
            <a:r>
              <a:rPr lang="en-US" sz="2000">
                <a:solidFill>
                  <a:srgbClr val="FFFFFF"/>
                </a:solidFill>
                <a:latin typeface="Montserrat"/>
                <a:ea typeface="Montserrat"/>
                <a:cs typeface="Montserrat"/>
                <a:sym typeface="Montserrat"/>
              </a:rPr>
              <a:t>Co</a:t>
            </a:r>
            <a:r>
              <a:rPr lang="en-US" sz="2000">
                <a:solidFill>
                  <a:srgbClr val="FFFFFF"/>
                </a:solidFill>
                <a:latin typeface="Montserrat"/>
                <a:ea typeface="Montserrat"/>
                <a:cs typeface="Montserrat"/>
                <a:sym typeface="Montserrat"/>
              </a:rPr>
              <a:t>ntests, Airdrops &amp; Engagement Events</a:t>
            </a:r>
          </a:p>
          <a:p>
            <a:pPr algn="l">
              <a:lnSpc>
                <a:spcPts val="2160"/>
              </a:lnSpc>
            </a:pPr>
          </a:p>
          <a:p>
            <a:pPr algn="l" marL="431972" indent="-215986" lvl="1">
              <a:lnSpc>
                <a:spcPts val="2160"/>
              </a:lnSpc>
              <a:buFont typeface="Arial"/>
              <a:buChar char="•"/>
            </a:pPr>
            <a:r>
              <a:rPr lang="en-US" sz="2000">
                <a:solidFill>
                  <a:srgbClr val="FFFFFF"/>
                </a:solidFill>
                <a:latin typeface="Montserrat"/>
                <a:ea typeface="Montserrat"/>
                <a:cs typeface="Montserrat"/>
                <a:sym typeface="Montserrat"/>
              </a:rPr>
              <a:t>Partnerships with Key Community Figures</a:t>
            </a:r>
          </a:p>
          <a:p>
            <a:pPr algn="l">
              <a:lnSpc>
                <a:spcPts val="2160"/>
              </a:lnSpc>
            </a:pPr>
          </a:p>
          <a:p>
            <a:pPr algn="l" marL="431971" indent="-215985" lvl="1">
              <a:lnSpc>
                <a:spcPts val="2160"/>
              </a:lnSpc>
              <a:buFont typeface="Arial"/>
              <a:buChar char="•"/>
            </a:pPr>
            <a:r>
              <a:rPr lang="en-US" sz="2000">
                <a:solidFill>
                  <a:srgbClr val="FFFFFF"/>
                </a:solidFill>
                <a:latin typeface="Montserrat"/>
                <a:ea typeface="Montserrat"/>
                <a:cs typeface="Montserrat"/>
                <a:sym typeface="Montserrat"/>
              </a:rPr>
              <a:t>CoinGecko &amp; CoinMarketCap Listing Applications</a:t>
            </a:r>
          </a:p>
          <a:p>
            <a:pPr algn="l">
              <a:lnSpc>
                <a:spcPts val="2160"/>
              </a:lnSpc>
            </a:pPr>
          </a:p>
        </p:txBody>
      </p:sp>
      <p:sp>
        <p:nvSpPr>
          <p:cNvPr name="TextBox 10" id="10"/>
          <p:cNvSpPr txBox="true"/>
          <p:nvPr/>
        </p:nvSpPr>
        <p:spPr>
          <a:xfrm rot="0">
            <a:off x="487284" y="331575"/>
            <a:ext cx="5025295" cy="1028700"/>
          </a:xfrm>
          <a:prstGeom prst="rect">
            <a:avLst/>
          </a:prstGeom>
        </p:spPr>
        <p:txBody>
          <a:bodyPr anchor="t" rtlCol="false" tIns="0" lIns="0" bIns="0" rIns="0">
            <a:spAutoFit/>
          </a:bodyPr>
          <a:lstStyle/>
          <a:p>
            <a:pPr algn="l">
              <a:lnSpc>
                <a:spcPts val="8400"/>
              </a:lnSpc>
            </a:pPr>
            <a:r>
              <a:rPr lang="en-US" b="true" sz="6000">
                <a:solidFill>
                  <a:srgbClr val="FFDE59"/>
                </a:solidFill>
                <a:latin typeface="Montserrat Bold"/>
                <a:ea typeface="Montserrat Bold"/>
                <a:cs typeface="Montserrat Bold"/>
                <a:sym typeface="Montserrat Bold"/>
              </a:rPr>
              <a:t>ROADMAP</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221"/>
        </a:solidFill>
      </p:bgPr>
    </p:bg>
    <p:spTree>
      <p:nvGrpSpPr>
        <p:cNvPr id="1" name=""/>
        <p:cNvGrpSpPr/>
        <p:nvPr/>
      </p:nvGrpSpPr>
      <p:grpSpPr>
        <a:xfrm>
          <a:off x="0" y="0"/>
          <a:ext cx="0" cy="0"/>
          <a:chOff x="0" y="0"/>
          <a:chExt cx="0" cy="0"/>
        </a:xfrm>
      </p:grpSpPr>
      <p:grpSp>
        <p:nvGrpSpPr>
          <p:cNvPr name="Group 2" id="2"/>
          <p:cNvGrpSpPr/>
          <p:nvPr/>
        </p:nvGrpSpPr>
        <p:grpSpPr>
          <a:xfrm rot="0">
            <a:off x="-499145" y="-986409"/>
            <a:ext cx="2268000" cy="12562890"/>
            <a:chOff x="0" y="0"/>
            <a:chExt cx="812800" cy="4502256"/>
          </a:xfrm>
        </p:grpSpPr>
        <p:sp>
          <p:nvSpPr>
            <p:cNvPr name="Freeform 3" id="3"/>
            <p:cNvSpPr/>
            <p:nvPr/>
          </p:nvSpPr>
          <p:spPr>
            <a:xfrm flipH="false" flipV="false" rot="0">
              <a:off x="0" y="0"/>
              <a:ext cx="812800" cy="4502256"/>
            </a:xfrm>
            <a:custGeom>
              <a:avLst/>
              <a:gdLst/>
              <a:ahLst/>
              <a:cxnLst/>
              <a:rect r="r" b="b" t="t" l="l"/>
              <a:pathLst>
                <a:path h="4502256" w="812800">
                  <a:moveTo>
                    <a:pt x="0" y="0"/>
                  </a:moveTo>
                  <a:lnTo>
                    <a:pt x="812800" y="0"/>
                  </a:lnTo>
                  <a:lnTo>
                    <a:pt x="812800" y="4502256"/>
                  </a:lnTo>
                  <a:lnTo>
                    <a:pt x="0" y="4502256"/>
                  </a:lnTo>
                  <a:close/>
                </a:path>
              </a:pathLst>
            </a:custGeom>
            <a:solidFill>
              <a:srgbClr val="4B627C">
                <a:alpha val="49804"/>
              </a:srgbClr>
            </a:solidFill>
          </p:spPr>
        </p:sp>
        <p:sp>
          <p:nvSpPr>
            <p:cNvPr name="TextBox 4" id="4"/>
            <p:cNvSpPr txBox="true"/>
            <p:nvPr/>
          </p:nvSpPr>
          <p:spPr>
            <a:xfrm>
              <a:off x="0" y="-28575"/>
              <a:ext cx="812800" cy="4530831"/>
            </a:xfrm>
            <a:prstGeom prst="rect">
              <a:avLst/>
            </a:prstGeom>
          </p:spPr>
          <p:txBody>
            <a:bodyPr anchor="ctr" rtlCol="false" tIns="50800" lIns="50800" bIns="50800" rIns="50800"/>
            <a:lstStyle/>
            <a:p>
              <a:pPr algn="ctr">
                <a:lnSpc>
                  <a:spcPts val="1960"/>
                </a:lnSpc>
                <a:spcBef>
                  <a:spcPct val="0"/>
                </a:spcBef>
              </a:pPr>
            </a:p>
          </p:txBody>
        </p:sp>
      </p:grpSp>
      <p:sp>
        <p:nvSpPr>
          <p:cNvPr name="Freeform 5" id="5"/>
          <p:cNvSpPr/>
          <p:nvPr/>
        </p:nvSpPr>
        <p:spPr>
          <a:xfrm flipH="false" flipV="false" rot="-10800000">
            <a:off x="579623" y="7189747"/>
            <a:ext cx="6400754" cy="3264385"/>
          </a:xfrm>
          <a:custGeom>
            <a:avLst/>
            <a:gdLst/>
            <a:ahLst/>
            <a:cxnLst/>
            <a:rect r="r" b="b" t="t" l="l"/>
            <a:pathLst>
              <a:path h="3264385" w="6400754">
                <a:moveTo>
                  <a:pt x="0" y="0"/>
                </a:moveTo>
                <a:lnTo>
                  <a:pt x="6400754" y="0"/>
                </a:lnTo>
                <a:lnTo>
                  <a:pt x="6400754" y="3264384"/>
                </a:lnTo>
                <a:lnTo>
                  <a:pt x="0" y="3264384"/>
                </a:lnTo>
                <a:lnTo>
                  <a:pt x="0" y="0"/>
                </a:lnTo>
                <a:close/>
              </a:path>
            </a:pathLst>
          </a:custGeom>
          <a:blipFill>
            <a:blip r:embed="rId2"/>
            <a:stretch>
              <a:fillRect l="0" t="0" r="0" b="0"/>
            </a:stretch>
          </a:blipFill>
        </p:spPr>
      </p:sp>
      <p:sp>
        <p:nvSpPr>
          <p:cNvPr name="TextBox 6" id="6"/>
          <p:cNvSpPr txBox="true"/>
          <p:nvPr/>
        </p:nvSpPr>
        <p:spPr>
          <a:xfrm rot="0">
            <a:off x="756000" y="2149516"/>
            <a:ext cx="5800116" cy="2798933"/>
          </a:xfrm>
          <a:prstGeom prst="rect">
            <a:avLst/>
          </a:prstGeom>
        </p:spPr>
        <p:txBody>
          <a:bodyPr anchor="t" rtlCol="false" tIns="0" lIns="0" bIns="0" rIns="0">
            <a:spAutoFit/>
          </a:bodyPr>
          <a:lstStyle/>
          <a:p>
            <a:pPr algn="l">
              <a:lnSpc>
                <a:spcPts val="2787"/>
              </a:lnSpc>
            </a:pPr>
            <a:r>
              <a:rPr lang="en-US" sz="2000">
                <a:solidFill>
                  <a:srgbClr val="FFFFFF"/>
                </a:solidFill>
                <a:latin typeface="Montserrat"/>
                <a:ea typeface="Montserrat"/>
                <a:cs typeface="Montserrat"/>
                <a:sym typeface="Montserrat"/>
              </a:rPr>
              <a:t>P</a:t>
            </a:r>
            <a:r>
              <a:rPr lang="en-US" sz="2000">
                <a:solidFill>
                  <a:srgbClr val="FFFFFF"/>
                </a:solidFill>
                <a:latin typeface="Montserrat"/>
                <a:ea typeface="Montserrat"/>
                <a:cs typeface="Montserrat"/>
                <a:sym typeface="Montserrat"/>
              </a:rPr>
              <a:t>oto Coin is a decentralized token with no inherent monetary value guarantee. The cryptocurrency market is volatile, and participants should conduct thorough due diligence before any involvement. The Poto Coin project is community-centered and does not constitute financial advice or investment solicitation.</a:t>
            </a:r>
          </a:p>
        </p:txBody>
      </p:sp>
      <p:sp>
        <p:nvSpPr>
          <p:cNvPr name="TextBox 7" id="7"/>
          <p:cNvSpPr txBox="true"/>
          <p:nvPr/>
        </p:nvSpPr>
        <p:spPr>
          <a:xfrm rot="0">
            <a:off x="756000" y="314069"/>
            <a:ext cx="5239881" cy="1653540"/>
          </a:xfrm>
          <a:prstGeom prst="rect">
            <a:avLst/>
          </a:prstGeom>
        </p:spPr>
        <p:txBody>
          <a:bodyPr anchor="t" rtlCol="false" tIns="0" lIns="0" bIns="0" rIns="0">
            <a:spAutoFit/>
          </a:bodyPr>
          <a:lstStyle/>
          <a:p>
            <a:pPr algn="l">
              <a:lnSpc>
                <a:spcPts val="6480"/>
              </a:lnSpc>
            </a:pPr>
            <a:r>
              <a:rPr lang="en-US" b="true" sz="6000">
                <a:solidFill>
                  <a:srgbClr val="FFDE59"/>
                </a:solidFill>
                <a:latin typeface="Montserrat Bold"/>
                <a:ea typeface="Montserrat Bold"/>
                <a:cs typeface="Montserrat Bold"/>
                <a:sym typeface="Montserrat Bold"/>
              </a:rPr>
              <a:t>RISK</a:t>
            </a:r>
            <a:r>
              <a:rPr lang="en-US" b="true" sz="6000">
                <a:solidFill>
                  <a:srgbClr val="FFDE59"/>
                </a:solidFill>
                <a:latin typeface="Montserrat Bold"/>
                <a:ea typeface="Montserrat Bold"/>
                <a:cs typeface="Montserrat Bold"/>
                <a:sym typeface="Montserrat Bold"/>
              </a:rPr>
              <a:t> DISCLAIMER</a:t>
            </a:r>
          </a:p>
        </p:txBody>
      </p:sp>
      <p:sp>
        <p:nvSpPr>
          <p:cNvPr name="TextBox 8" id="8"/>
          <p:cNvSpPr txBox="true"/>
          <p:nvPr/>
        </p:nvSpPr>
        <p:spPr>
          <a:xfrm rot="0">
            <a:off x="756000" y="5371236"/>
            <a:ext cx="5696285" cy="1653540"/>
          </a:xfrm>
          <a:prstGeom prst="rect">
            <a:avLst/>
          </a:prstGeom>
        </p:spPr>
        <p:txBody>
          <a:bodyPr anchor="t" rtlCol="false" tIns="0" lIns="0" bIns="0" rIns="0">
            <a:spAutoFit/>
          </a:bodyPr>
          <a:lstStyle/>
          <a:p>
            <a:pPr algn="ctr">
              <a:lnSpc>
                <a:spcPts val="6480"/>
              </a:lnSpc>
            </a:pPr>
            <a:r>
              <a:rPr lang="en-US" b="true" sz="6000">
                <a:solidFill>
                  <a:srgbClr val="FFDE59"/>
                </a:solidFill>
                <a:latin typeface="Montserrat Bold"/>
                <a:ea typeface="Montserrat Bold"/>
                <a:cs typeface="Montserrat Bold"/>
                <a:sym typeface="Montserrat Bold"/>
              </a:rPr>
              <a:t>CONTACT &amp; COMMUNITY</a:t>
            </a:r>
          </a:p>
        </p:txBody>
      </p:sp>
      <p:sp>
        <p:nvSpPr>
          <p:cNvPr name="TextBox 9" id="9"/>
          <p:cNvSpPr txBox="true"/>
          <p:nvPr/>
        </p:nvSpPr>
        <p:spPr>
          <a:xfrm rot="0">
            <a:off x="2596254" y="9871408"/>
            <a:ext cx="2367492" cy="447635"/>
          </a:xfrm>
          <a:prstGeom prst="rect">
            <a:avLst/>
          </a:prstGeom>
        </p:spPr>
        <p:txBody>
          <a:bodyPr anchor="t" rtlCol="false" tIns="0" lIns="0" bIns="0" rIns="0">
            <a:spAutoFit/>
          </a:bodyPr>
          <a:lstStyle/>
          <a:p>
            <a:pPr algn="ctr">
              <a:lnSpc>
                <a:spcPts val="3629"/>
              </a:lnSpc>
              <a:spcBef>
                <a:spcPct val="0"/>
              </a:spcBef>
            </a:pPr>
            <a:r>
              <a:rPr lang="en-US" b="true" sz="2648">
                <a:solidFill>
                  <a:srgbClr val="FFDE59"/>
                </a:solidFill>
                <a:latin typeface="Montserrat Bold"/>
                <a:ea typeface="Montserrat Bold"/>
                <a:cs typeface="Montserrat Bold"/>
                <a:sym typeface="Montserrat Bold"/>
              </a:rPr>
              <a:t>Coming Soon</a:t>
            </a:r>
          </a:p>
        </p:txBody>
      </p:sp>
      <p:sp>
        <p:nvSpPr>
          <p:cNvPr name="TextBox 10" id="10"/>
          <p:cNvSpPr txBox="true"/>
          <p:nvPr/>
        </p:nvSpPr>
        <p:spPr>
          <a:xfrm rot="0">
            <a:off x="756000" y="7777397"/>
            <a:ext cx="1094846" cy="328295"/>
          </a:xfrm>
          <a:prstGeom prst="rect">
            <a:avLst/>
          </a:prstGeom>
        </p:spPr>
        <p:txBody>
          <a:bodyPr anchor="t" rtlCol="false" tIns="0" lIns="0" bIns="0" rIns="0">
            <a:spAutoFit/>
          </a:bodyPr>
          <a:lstStyle/>
          <a:p>
            <a:pPr algn="ctr">
              <a:lnSpc>
                <a:spcPts val="2740"/>
              </a:lnSpc>
              <a:spcBef>
                <a:spcPct val="0"/>
              </a:spcBef>
            </a:pPr>
            <a:r>
              <a:rPr lang="en-US" b="true" sz="2000">
                <a:solidFill>
                  <a:srgbClr val="000000"/>
                </a:solidFill>
                <a:latin typeface="Montserrat Bold"/>
                <a:ea typeface="Montserrat Bold"/>
                <a:cs typeface="Montserrat Bold"/>
                <a:sym typeface="Montserrat Bold"/>
              </a:rPr>
              <a:t>Website</a:t>
            </a:r>
          </a:p>
        </p:txBody>
      </p:sp>
      <p:sp>
        <p:nvSpPr>
          <p:cNvPr name="TextBox 11" id="11"/>
          <p:cNvSpPr txBox="true"/>
          <p:nvPr/>
        </p:nvSpPr>
        <p:spPr>
          <a:xfrm rot="0">
            <a:off x="2454655" y="7794288"/>
            <a:ext cx="946679" cy="328295"/>
          </a:xfrm>
          <a:prstGeom prst="rect">
            <a:avLst/>
          </a:prstGeom>
        </p:spPr>
        <p:txBody>
          <a:bodyPr anchor="t" rtlCol="false" tIns="0" lIns="0" bIns="0" rIns="0">
            <a:spAutoFit/>
          </a:bodyPr>
          <a:lstStyle/>
          <a:p>
            <a:pPr algn="ctr">
              <a:lnSpc>
                <a:spcPts val="2740"/>
              </a:lnSpc>
              <a:spcBef>
                <a:spcPct val="0"/>
              </a:spcBef>
            </a:pPr>
            <a:r>
              <a:rPr lang="en-US" b="true" sz="2000">
                <a:solidFill>
                  <a:srgbClr val="000000"/>
                </a:solidFill>
                <a:latin typeface="Montserrat Bold"/>
                <a:ea typeface="Montserrat Bold"/>
                <a:cs typeface="Montserrat Bold"/>
                <a:sym typeface="Montserrat Bold"/>
              </a:rPr>
              <a:t>Tw</a:t>
            </a:r>
            <a:r>
              <a:rPr lang="en-US" b="true" sz="2000">
                <a:solidFill>
                  <a:srgbClr val="000000"/>
                </a:solidFill>
                <a:latin typeface="Montserrat Bold"/>
                <a:ea typeface="Montserrat Bold"/>
                <a:cs typeface="Montserrat Bold"/>
                <a:sym typeface="Montserrat Bold"/>
              </a:rPr>
              <a:t>itter</a:t>
            </a:r>
          </a:p>
        </p:txBody>
      </p:sp>
      <p:sp>
        <p:nvSpPr>
          <p:cNvPr name="TextBox 12" id="12"/>
          <p:cNvSpPr txBox="true"/>
          <p:nvPr/>
        </p:nvSpPr>
        <p:spPr>
          <a:xfrm rot="0">
            <a:off x="4005143" y="7784763"/>
            <a:ext cx="1185862" cy="320929"/>
          </a:xfrm>
          <a:prstGeom prst="rect">
            <a:avLst/>
          </a:prstGeom>
        </p:spPr>
        <p:txBody>
          <a:bodyPr anchor="t" rtlCol="false" tIns="0" lIns="0" bIns="0" rIns="0">
            <a:spAutoFit/>
          </a:bodyPr>
          <a:lstStyle/>
          <a:p>
            <a:pPr algn="ctr">
              <a:lnSpc>
                <a:spcPts val="2602"/>
              </a:lnSpc>
              <a:spcBef>
                <a:spcPct val="0"/>
              </a:spcBef>
            </a:pPr>
            <a:r>
              <a:rPr lang="en-US" b="true" sz="1899">
                <a:solidFill>
                  <a:srgbClr val="000000"/>
                </a:solidFill>
                <a:latin typeface="Montserrat Bold"/>
                <a:ea typeface="Montserrat Bold"/>
                <a:cs typeface="Montserrat Bold"/>
                <a:sym typeface="Montserrat Bold"/>
              </a:rPr>
              <a:t>T</a:t>
            </a:r>
            <a:r>
              <a:rPr lang="en-US" b="true" sz="1899">
                <a:solidFill>
                  <a:srgbClr val="000000"/>
                </a:solidFill>
                <a:latin typeface="Montserrat Bold"/>
                <a:ea typeface="Montserrat Bold"/>
                <a:cs typeface="Montserrat Bold"/>
                <a:sym typeface="Montserrat Bold"/>
              </a:rPr>
              <a:t>elegram</a:t>
            </a:r>
          </a:p>
        </p:txBody>
      </p:sp>
      <p:sp>
        <p:nvSpPr>
          <p:cNvPr name="TextBox 13" id="13"/>
          <p:cNvSpPr txBox="true"/>
          <p:nvPr/>
        </p:nvSpPr>
        <p:spPr>
          <a:xfrm rot="0">
            <a:off x="5876806" y="7794288"/>
            <a:ext cx="839523" cy="328295"/>
          </a:xfrm>
          <a:prstGeom prst="rect">
            <a:avLst/>
          </a:prstGeom>
        </p:spPr>
        <p:txBody>
          <a:bodyPr anchor="t" rtlCol="false" tIns="0" lIns="0" bIns="0" rIns="0">
            <a:spAutoFit/>
          </a:bodyPr>
          <a:lstStyle/>
          <a:p>
            <a:pPr algn="ctr">
              <a:lnSpc>
                <a:spcPts val="2740"/>
              </a:lnSpc>
              <a:spcBef>
                <a:spcPct val="0"/>
              </a:spcBef>
            </a:pPr>
            <a:r>
              <a:rPr lang="en-US" b="true" sz="2000">
                <a:solidFill>
                  <a:srgbClr val="000000"/>
                </a:solidFill>
                <a:latin typeface="Montserrat Bold"/>
                <a:ea typeface="Montserrat Bold"/>
                <a:cs typeface="Montserrat Bold"/>
                <a:sym typeface="Montserrat Bold"/>
              </a:rPr>
              <a:t>E-mail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0221"/>
        </a:solidFill>
      </p:bgPr>
    </p:bg>
    <p:spTree>
      <p:nvGrpSpPr>
        <p:cNvPr id="1" name=""/>
        <p:cNvGrpSpPr/>
        <p:nvPr/>
      </p:nvGrpSpPr>
      <p:grpSpPr>
        <a:xfrm>
          <a:off x="0" y="0"/>
          <a:ext cx="0" cy="0"/>
          <a:chOff x="0" y="0"/>
          <a:chExt cx="0" cy="0"/>
        </a:xfrm>
      </p:grpSpPr>
      <p:grpSp>
        <p:nvGrpSpPr>
          <p:cNvPr name="Group 2" id="2"/>
          <p:cNvGrpSpPr/>
          <p:nvPr/>
        </p:nvGrpSpPr>
        <p:grpSpPr>
          <a:xfrm rot="0">
            <a:off x="4536000" y="-935445"/>
            <a:ext cx="2268000" cy="12562890"/>
            <a:chOff x="0" y="0"/>
            <a:chExt cx="812800" cy="4502256"/>
          </a:xfrm>
        </p:grpSpPr>
        <p:sp>
          <p:nvSpPr>
            <p:cNvPr name="Freeform 3" id="3"/>
            <p:cNvSpPr/>
            <p:nvPr/>
          </p:nvSpPr>
          <p:spPr>
            <a:xfrm flipH="false" flipV="false" rot="0">
              <a:off x="0" y="0"/>
              <a:ext cx="812800" cy="4502256"/>
            </a:xfrm>
            <a:custGeom>
              <a:avLst/>
              <a:gdLst/>
              <a:ahLst/>
              <a:cxnLst/>
              <a:rect r="r" b="b" t="t" l="l"/>
              <a:pathLst>
                <a:path h="4502256" w="812800">
                  <a:moveTo>
                    <a:pt x="0" y="0"/>
                  </a:moveTo>
                  <a:lnTo>
                    <a:pt x="812800" y="0"/>
                  </a:lnTo>
                  <a:lnTo>
                    <a:pt x="812800" y="4502256"/>
                  </a:lnTo>
                  <a:lnTo>
                    <a:pt x="0" y="4502256"/>
                  </a:lnTo>
                  <a:close/>
                </a:path>
              </a:pathLst>
            </a:custGeom>
            <a:solidFill>
              <a:srgbClr val="4B627C">
                <a:alpha val="49804"/>
              </a:srgbClr>
            </a:solidFill>
          </p:spPr>
        </p:sp>
        <p:sp>
          <p:nvSpPr>
            <p:cNvPr name="TextBox 4" id="4"/>
            <p:cNvSpPr txBox="true"/>
            <p:nvPr/>
          </p:nvSpPr>
          <p:spPr>
            <a:xfrm>
              <a:off x="0" y="-28575"/>
              <a:ext cx="812800" cy="4530831"/>
            </a:xfrm>
            <a:prstGeom prst="rect">
              <a:avLst/>
            </a:prstGeom>
          </p:spPr>
          <p:txBody>
            <a:bodyPr anchor="ctr" rtlCol="false" tIns="50800" lIns="50800" bIns="50800" rIns="50800"/>
            <a:lstStyle/>
            <a:p>
              <a:pPr algn="ctr">
                <a:lnSpc>
                  <a:spcPts val="1960"/>
                </a:lnSpc>
                <a:spcBef>
                  <a:spcPct val="0"/>
                </a:spcBef>
              </a:pPr>
            </a:p>
          </p:txBody>
        </p:sp>
      </p:grpSp>
      <p:sp>
        <p:nvSpPr>
          <p:cNvPr name="Freeform 5" id="5"/>
          <p:cNvSpPr/>
          <p:nvPr/>
        </p:nvSpPr>
        <p:spPr>
          <a:xfrm flipH="false" flipV="false" rot="0">
            <a:off x="3969000" y="6884676"/>
            <a:ext cx="3402000" cy="3231900"/>
          </a:xfrm>
          <a:custGeom>
            <a:avLst/>
            <a:gdLst/>
            <a:ahLst/>
            <a:cxnLst/>
            <a:rect r="r" b="b" t="t" l="l"/>
            <a:pathLst>
              <a:path h="3231900" w="3402000">
                <a:moveTo>
                  <a:pt x="0" y="0"/>
                </a:moveTo>
                <a:lnTo>
                  <a:pt x="3402000" y="0"/>
                </a:lnTo>
                <a:lnTo>
                  <a:pt x="3402000" y="3231900"/>
                </a:lnTo>
                <a:lnTo>
                  <a:pt x="0" y="3231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756000" y="2591123"/>
            <a:ext cx="6048000" cy="3513254"/>
          </a:xfrm>
          <a:prstGeom prst="rect">
            <a:avLst/>
          </a:prstGeom>
        </p:spPr>
        <p:txBody>
          <a:bodyPr anchor="t" rtlCol="false" tIns="0" lIns="0" bIns="0" rIns="0">
            <a:spAutoFit/>
          </a:bodyPr>
          <a:lstStyle/>
          <a:p>
            <a:pPr algn="l">
              <a:lnSpc>
                <a:spcPts val="3488"/>
              </a:lnSpc>
              <a:spcBef>
                <a:spcPct val="0"/>
              </a:spcBef>
            </a:pPr>
            <a:r>
              <a:rPr lang="en-US" b="true" sz="2491">
                <a:solidFill>
                  <a:srgbClr val="FFFFFF"/>
                </a:solidFill>
                <a:latin typeface="Montserrat Medium"/>
                <a:ea typeface="Montserrat Medium"/>
                <a:cs typeface="Montserrat Medium"/>
                <a:sym typeface="Montserrat Medium"/>
              </a:rPr>
              <a:t>Poto Coin represents a new wave of community-driven assets on the Binance Smart Chain. With a clear vision, fair tokenomics, and an unwavering commitment to its holders, PTC invites everyone to join this transparent and decentralized journey</a:t>
            </a:r>
          </a:p>
        </p:txBody>
      </p:sp>
      <p:sp>
        <p:nvSpPr>
          <p:cNvPr name="TextBox 7" id="7"/>
          <p:cNvSpPr txBox="true"/>
          <p:nvPr/>
        </p:nvSpPr>
        <p:spPr>
          <a:xfrm rot="0">
            <a:off x="756000" y="641700"/>
            <a:ext cx="5413375" cy="1028700"/>
          </a:xfrm>
          <a:prstGeom prst="rect">
            <a:avLst/>
          </a:prstGeom>
        </p:spPr>
        <p:txBody>
          <a:bodyPr anchor="t" rtlCol="false" tIns="0" lIns="0" bIns="0" rIns="0">
            <a:spAutoFit/>
          </a:bodyPr>
          <a:lstStyle/>
          <a:p>
            <a:pPr algn="ctr">
              <a:lnSpc>
                <a:spcPts val="8400"/>
              </a:lnSpc>
              <a:spcBef>
                <a:spcPct val="0"/>
              </a:spcBef>
            </a:pPr>
            <a:r>
              <a:rPr lang="en-US" b="true" sz="6000">
                <a:solidFill>
                  <a:srgbClr val="FFDE59"/>
                </a:solidFill>
                <a:latin typeface="Montserrat Bold"/>
                <a:ea typeface="Montserrat Bold"/>
                <a:cs typeface="Montserrat Bold"/>
                <a:sym typeface="Montserrat Bold"/>
              </a:rPr>
              <a:t>CONCLUSION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DAGtUxfZyZk</dc:identifier>
  <dcterms:modified xsi:type="dcterms:W3CDTF">2011-08-01T06:04:30Z</dcterms:modified>
  <cp:revision>1</cp:revision>
  <dc:title>POTO</dc:title>
</cp:coreProperties>
</file>